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90"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91" r:id="rId26"/>
    <p:sldId id="280" r:id="rId27"/>
    <p:sldId id="281" r:id="rId28"/>
    <p:sldId id="282" r:id="rId29"/>
    <p:sldId id="283" r:id="rId30"/>
    <p:sldId id="284" r:id="rId31"/>
    <p:sldId id="285" r:id="rId32"/>
    <p:sldId id="286" r:id="rId33"/>
    <p:sldId id="292" r:id="rId34"/>
    <p:sldId id="287" r:id="rId35"/>
    <p:sldId id="288" r:id="rId36"/>
    <p:sldId id="289" r:id="rId37"/>
  </p:sldIdLst>
  <p:sldSz cx="9144000" cy="6858000" type="screen4x3"/>
  <p:notesSz cx="6858000" cy="9144000"/>
  <p:photoAlbum/>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2334"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5F6A0B-1F04-4D5D-9B77-E070298AF669}" type="datetimeFigureOut">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47619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5F6A0B-1F04-4D5D-9B77-E070298AF669}" type="datetimeFigureOut">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291758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5F6A0B-1F04-4D5D-9B77-E070298AF669}" type="datetimeFigureOut">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67188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5F6A0B-1F04-4D5D-9B77-E070298AF669}" type="datetimeFigureOut">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1467710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5F6A0B-1F04-4D5D-9B77-E070298AF669}" type="datetimeFigureOut">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1215063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5F6A0B-1F04-4D5D-9B77-E070298AF669}" type="datetimeFigureOut">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1880030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5F6A0B-1F04-4D5D-9B77-E070298AF669}" type="datetimeFigureOut">
              <a:rPr lang="en-US" smtClean="0"/>
              <a:t>3/12/2025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111022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5F6A0B-1F04-4D5D-9B77-E070298AF669}" type="datetimeFigureOut">
              <a:rPr lang="en-US" smtClean="0"/>
              <a:t>3/12/2025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3327386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5F6A0B-1F04-4D5D-9B77-E070298AF669}" type="datetimeFigureOut">
              <a:rPr lang="en-US" smtClean="0"/>
              <a:t>3/12/2025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3802456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5F6A0B-1F04-4D5D-9B77-E070298AF669}" type="datetimeFigureOut">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4282310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5F6A0B-1F04-4D5D-9B77-E070298AF669}" type="datetimeFigureOut">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C95C28-8714-406A-AA31-C7F8B5A2AB23}" type="slidenum">
              <a:rPr lang="en-US" smtClean="0"/>
              <a:t>‹#›</a:t>
            </a:fld>
            <a:endParaRPr lang="en-US"/>
          </a:p>
        </p:txBody>
      </p:sp>
    </p:spTree>
    <p:extLst>
      <p:ext uri="{BB962C8B-B14F-4D97-AF65-F5344CB8AC3E}">
        <p14:creationId xmlns:p14="http://schemas.microsoft.com/office/powerpoint/2010/main" val="2007813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15F6A0B-1F04-4D5D-9B77-E070298AF669}" type="datetimeFigureOut">
              <a:rPr lang="en-US" smtClean="0"/>
              <a:t>3/12/2025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1C95C28-8714-406A-AA31-C7F8B5A2AB23}" type="slidenum">
              <a:rPr lang="en-US" smtClean="0"/>
              <a:t>‹#›</a:t>
            </a:fld>
            <a:endParaRPr lang="en-US"/>
          </a:p>
        </p:txBody>
      </p:sp>
    </p:spTree>
    <p:extLst>
      <p:ext uri="{BB962C8B-B14F-4D97-AF65-F5344CB8AC3E}">
        <p14:creationId xmlns:p14="http://schemas.microsoft.com/office/powerpoint/2010/main" val="41915811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C9248D-3FF7-B9A3-CAB0-E3C5AE50B81A}"/>
              </a:ext>
            </a:extLst>
          </p:cNvPr>
          <p:cNvSpPr txBox="1"/>
          <p:nvPr/>
        </p:nvSpPr>
        <p:spPr>
          <a:xfrm>
            <a:off x="4370296" y="1512795"/>
            <a:ext cx="4350322" cy="4801314"/>
          </a:xfrm>
          <a:prstGeom prst="rect">
            <a:avLst/>
          </a:prstGeom>
          <a:noFill/>
        </p:spPr>
        <p:txBody>
          <a:bodyPr wrap="square" rtlCol="0">
            <a:spAutoFit/>
          </a:bodyPr>
          <a:lstStyle/>
          <a:p>
            <a:r>
              <a:rPr lang="en-US" dirty="0"/>
              <a:t>See how on the green side (which is the right side of the robot in the picture), we have an axle that sticks out the front? And on the red side (the left side of the robot in the picture), the axle sticks out to the left? YOU decide which way you want your axles. You could have both axles sticking out the front. Or you could have both sticking out the sides. Or you could have only one axle. There is even an option to have the axles pointing straight up (not pictured here, but the instructions will show you what to do). You can switch the red and green. It's all up to you. Before you go any further, think about where you want your axles when you are done. Talk to a coach if you aren't sure.</a:t>
            </a:r>
          </a:p>
        </p:txBody>
      </p:sp>
      <p:pic>
        <p:nvPicPr>
          <p:cNvPr id="6" name="Picture 5">
            <a:extLst>
              <a:ext uri="{FF2B5EF4-FFF2-40B4-BE49-F238E27FC236}">
                <a16:creationId xmlns:a16="http://schemas.microsoft.com/office/drawing/2014/main" id="{A71B6F9E-DD6E-11F7-AD9A-47E3F17A0BBA}"/>
              </a:ext>
            </a:extLst>
          </p:cNvPr>
          <p:cNvPicPr>
            <a:picLocks noChangeAspect="1"/>
          </p:cNvPicPr>
          <p:nvPr/>
        </p:nvPicPr>
        <p:blipFill>
          <a:blip r:embed="rId2"/>
          <a:stretch>
            <a:fillRect/>
          </a:stretch>
        </p:blipFill>
        <p:spPr>
          <a:xfrm>
            <a:off x="675070" y="2911467"/>
            <a:ext cx="3190959" cy="2393219"/>
          </a:xfrm>
          <a:prstGeom prst="rect">
            <a:avLst/>
          </a:prstGeom>
        </p:spPr>
      </p:pic>
      <p:sp>
        <p:nvSpPr>
          <p:cNvPr id="7" name="Arrow: Up 6">
            <a:extLst>
              <a:ext uri="{FF2B5EF4-FFF2-40B4-BE49-F238E27FC236}">
                <a16:creationId xmlns:a16="http://schemas.microsoft.com/office/drawing/2014/main" id="{0AFB164C-50A6-3377-8EB6-75C6C6C839F3}"/>
              </a:ext>
            </a:extLst>
          </p:cNvPr>
          <p:cNvSpPr/>
          <p:nvPr/>
        </p:nvSpPr>
        <p:spPr>
          <a:xfrm rot="20045302">
            <a:off x="1355216" y="2238757"/>
            <a:ext cx="578223" cy="122368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0B8A17D-63CE-383D-8032-812A4C2C5AE3}"/>
              </a:ext>
            </a:extLst>
          </p:cNvPr>
          <p:cNvSpPr txBox="1"/>
          <p:nvPr/>
        </p:nvSpPr>
        <p:spPr>
          <a:xfrm>
            <a:off x="1916205" y="2342662"/>
            <a:ext cx="1003608" cy="369332"/>
          </a:xfrm>
          <a:prstGeom prst="rect">
            <a:avLst/>
          </a:prstGeom>
          <a:noFill/>
        </p:spPr>
        <p:txBody>
          <a:bodyPr wrap="none" rtlCol="0">
            <a:spAutoFit/>
          </a:bodyPr>
          <a:lstStyle/>
          <a:p>
            <a:r>
              <a:rPr lang="en-US" dirty="0"/>
              <a:t>Forward</a:t>
            </a:r>
          </a:p>
        </p:txBody>
      </p:sp>
      <p:sp>
        <p:nvSpPr>
          <p:cNvPr id="9" name="TextBox 8">
            <a:extLst>
              <a:ext uri="{FF2B5EF4-FFF2-40B4-BE49-F238E27FC236}">
                <a16:creationId xmlns:a16="http://schemas.microsoft.com/office/drawing/2014/main" id="{4D31925F-9493-6EB7-1C01-9F7549C03168}"/>
              </a:ext>
            </a:extLst>
          </p:cNvPr>
          <p:cNvSpPr txBox="1"/>
          <p:nvPr/>
        </p:nvSpPr>
        <p:spPr>
          <a:xfrm>
            <a:off x="1116915" y="437029"/>
            <a:ext cx="5346144" cy="923330"/>
          </a:xfrm>
          <a:prstGeom prst="rect">
            <a:avLst/>
          </a:prstGeom>
          <a:noFill/>
        </p:spPr>
        <p:txBody>
          <a:bodyPr wrap="none" rtlCol="0">
            <a:spAutoFit/>
          </a:bodyPr>
          <a:lstStyle/>
          <a:p>
            <a:r>
              <a:rPr lang="en-US" sz="5400" dirty="0"/>
              <a:t>Base Attachment</a:t>
            </a:r>
          </a:p>
        </p:txBody>
      </p:sp>
    </p:spTree>
    <p:extLst>
      <p:ext uri="{BB962C8B-B14F-4D97-AF65-F5344CB8AC3E}">
        <p14:creationId xmlns:p14="http://schemas.microsoft.com/office/powerpoint/2010/main" val="3840683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9_1x">
            <a:extLst>
              <a:ext uri="{FF2B5EF4-FFF2-40B4-BE49-F238E27FC236}">
                <a16:creationId xmlns:a16="http://schemas.microsoft.com/office/drawing/2014/main" id="{90D3D49C-BFE5-FFDD-BB44-A101B62D172F}"/>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5E950C79-CA4F-0AC8-E8A4-C4FF3FAD3A8E}"/>
              </a:ext>
            </a:extLst>
          </p:cNvPr>
          <p:cNvSpPr txBox="1"/>
          <p:nvPr/>
        </p:nvSpPr>
        <p:spPr>
          <a:xfrm>
            <a:off x="3487831" y="723703"/>
            <a:ext cx="4891366" cy="1200329"/>
          </a:xfrm>
          <a:prstGeom prst="rect">
            <a:avLst/>
          </a:prstGeom>
          <a:noFill/>
        </p:spPr>
        <p:txBody>
          <a:bodyPr wrap="square">
            <a:spAutoFit/>
          </a:bodyPr>
          <a:lstStyle/>
          <a:p>
            <a:r>
              <a:rPr lang="en-US" dirty="0"/>
              <a:t>Colors don't matter here. The red and green is just to make it easier to follow the instructions. These pieces are often called "waffles". Can you guess why?</a:t>
            </a:r>
          </a:p>
        </p:txBody>
      </p:sp>
      <p:sp>
        <p:nvSpPr>
          <p:cNvPr id="6" name="Arrow: Up 5">
            <a:extLst>
              <a:ext uri="{FF2B5EF4-FFF2-40B4-BE49-F238E27FC236}">
                <a16:creationId xmlns:a16="http://schemas.microsoft.com/office/drawing/2014/main" id="{2D868987-E012-D4A0-FCE5-9675BA036EB0}"/>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FBCC7F-3F80-5409-AB2B-A05F8236C394}"/>
              </a:ext>
            </a:extLst>
          </p:cNvPr>
          <p:cNvSpPr txBox="1"/>
          <p:nvPr/>
        </p:nvSpPr>
        <p:spPr>
          <a:xfrm>
            <a:off x="2836544" y="5462285"/>
            <a:ext cx="1003608" cy="369332"/>
          </a:xfrm>
          <a:prstGeom prst="rect">
            <a:avLst/>
          </a:prstGeom>
          <a:noFill/>
        </p:spPr>
        <p:txBody>
          <a:bodyPr wrap="none" rtlCol="0">
            <a:spAutoFit/>
          </a:bodyPr>
          <a:lstStyle/>
          <a:p>
            <a:r>
              <a:rPr lang="en-US" dirty="0"/>
              <a:t>Forward</a:t>
            </a:r>
          </a:p>
        </p:txBody>
      </p:sp>
      <p:sp>
        <p:nvSpPr>
          <p:cNvPr id="8" name="TextBox 7">
            <a:extLst>
              <a:ext uri="{FF2B5EF4-FFF2-40B4-BE49-F238E27FC236}">
                <a16:creationId xmlns:a16="http://schemas.microsoft.com/office/drawing/2014/main" id="{A336E65E-F952-C543-D9D2-36A3B81A012B}"/>
              </a:ext>
            </a:extLst>
          </p:cNvPr>
          <p:cNvSpPr txBox="1"/>
          <p:nvPr/>
        </p:nvSpPr>
        <p:spPr>
          <a:xfrm>
            <a:off x="1678855" y="2527817"/>
            <a:ext cx="1157689" cy="369332"/>
          </a:xfrm>
          <a:prstGeom prst="rect">
            <a:avLst/>
          </a:prstGeom>
          <a:noFill/>
        </p:spPr>
        <p:txBody>
          <a:bodyPr wrap="none" rtlCol="0">
            <a:spAutoFit/>
          </a:bodyPr>
          <a:lstStyle/>
          <a:p>
            <a:r>
              <a:rPr lang="en-US" dirty="0"/>
              <a:t>Right side</a:t>
            </a:r>
          </a:p>
        </p:txBody>
      </p:sp>
      <p:sp>
        <p:nvSpPr>
          <p:cNvPr id="9" name="TextBox 8">
            <a:extLst>
              <a:ext uri="{FF2B5EF4-FFF2-40B4-BE49-F238E27FC236}">
                <a16:creationId xmlns:a16="http://schemas.microsoft.com/office/drawing/2014/main" id="{CDD8AF9E-0142-3571-8D2E-CB75F6577DDB}"/>
              </a:ext>
            </a:extLst>
          </p:cNvPr>
          <p:cNvSpPr txBox="1"/>
          <p:nvPr/>
        </p:nvSpPr>
        <p:spPr>
          <a:xfrm>
            <a:off x="6767350" y="5092953"/>
            <a:ext cx="1032975" cy="369332"/>
          </a:xfrm>
          <a:prstGeom prst="rect">
            <a:avLst/>
          </a:prstGeom>
          <a:noFill/>
        </p:spPr>
        <p:txBody>
          <a:bodyPr wrap="none" rtlCol="0">
            <a:spAutoFit/>
          </a:bodyPr>
          <a:lstStyle/>
          <a:p>
            <a:r>
              <a:rPr lang="en-US" dirty="0"/>
              <a:t>Left side</a:t>
            </a:r>
          </a:p>
        </p:txBody>
      </p:sp>
    </p:spTree>
    <p:extLst>
      <p:ext uri="{BB962C8B-B14F-4D97-AF65-F5344CB8AC3E}">
        <p14:creationId xmlns:p14="http://schemas.microsoft.com/office/powerpoint/2010/main" val="2650145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0_1x">
            <a:extLst>
              <a:ext uri="{FF2B5EF4-FFF2-40B4-BE49-F238E27FC236}">
                <a16:creationId xmlns:a16="http://schemas.microsoft.com/office/drawing/2014/main" id="{CE4B7359-DABC-6F91-191D-DD26A8207CB7}"/>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64E35F48-EC8E-ECF2-4EEB-9AA878DDBA66}"/>
              </a:ext>
            </a:extLst>
          </p:cNvPr>
          <p:cNvSpPr txBox="1"/>
          <p:nvPr/>
        </p:nvSpPr>
        <p:spPr>
          <a:xfrm>
            <a:off x="4740088" y="5345206"/>
            <a:ext cx="1875865" cy="1200329"/>
          </a:xfrm>
          <a:prstGeom prst="rect">
            <a:avLst/>
          </a:prstGeom>
          <a:noFill/>
        </p:spPr>
        <p:txBody>
          <a:bodyPr wrap="square" rtlCol="0">
            <a:spAutoFit/>
          </a:bodyPr>
          <a:lstStyle/>
          <a:p>
            <a:r>
              <a:rPr lang="en-US" dirty="0"/>
              <a:t>This is a better picture of the piece you are looking for</a:t>
            </a:r>
          </a:p>
        </p:txBody>
      </p:sp>
      <p:sp>
        <p:nvSpPr>
          <p:cNvPr id="5" name="TextBox 4">
            <a:extLst>
              <a:ext uri="{FF2B5EF4-FFF2-40B4-BE49-F238E27FC236}">
                <a16:creationId xmlns:a16="http://schemas.microsoft.com/office/drawing/2014/main" id="{E3CE525A-E4F9-5A2C-3A9E-20A045D9641D}"/>
              </a:ext>
            </a:extLst>
          </p:cNvPr>
          <p:cNvSpPr txBox="1"/>
          <p:nvPr/>
        </p:nvSpPr>
        <p:spPr>
          <a:xfrm>
            <a:off x="5282453" y="965947"/>
            <a:ext cx="3169023" cy="1200329"/>
          </a:xfrm>
          <a:prstGeom prst="rect">
            <a:avLst/>
          </a:prstGeom>
          <a:noFill/>
        </p:spPr>
        <p:txBody>
          <a:bodyPr wrap="square" rtlCol="0">
            <a:spAutoFit/>
          </a:bodyPr>
          <a:lstStyle/>
          <a:p>
            <a:r>
              <a:rPr lang="en-US" dirty="0"/>
              <a:t>These won’t stay in place until you complete the next step. So just get the pieces you need for now.</a:t>
            </a:r>
          </a:p>
        </p:txBody>
      </p:sp>
    </p:spTree>
    <p:extLst>
      <p:ext uri="{BB962C8B-B14F-4D97-AF65-F5344CB8AC3E}">
        <p14:creationId xmlns:p14="http://schemas.microsoft.com/office/powerpoint/2010/main" val="1627862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1_1x">
            <a:extLst>
              <a:ext uri="{FF2B5EF4-FFF2-40B4-BE49-F238E27FC236}">
                <a16:creationId xmlns:a16="http://schemas.microsoft.com/office/drawing/2014/main" id="{CF822AB9-FA1E-1CA8-BCF7-D3058EF5503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C421F2CB-3154-D040-2125-7F3CF3E8CB2C}"/>
              </a:ext>
            </a:extLst>
          </p:cNvPr>
          <p:cNvSpPr txBox="1"/>
          <p:nvPr/>
        </p:nvSpPr>
        <p:spPr>
          <a:xfrm>
            <a:off x="2576793" y="381497"/>
            <a:ext cx="6567207" cy="1477328"/>
          </a:xfrm>
          <a:prstGeom prst="rect">
            <a:avLst/>
          </a:prstGeom>
          <a:noFill/>
        </p:spPr>
        <p:txBody>
          <a:bodyPr wrap="square">
            <a:spAutoFit/>
          </a:bodyPr>
          <a:lstStyle/>
          <a:p>
            <a:r>
              <a:rPr lang="en-US" dirty="0"/>
              <a:t>This piece is called an "axle". We normally use them to connect rotating pieces, but in this case we are using them for structure and support. Axles come in sizes from two to twelve studs in length, plus some other really long ones. We have all kinds of connectors to make any size or shape you need. </a:t>
            </a:r>
          </a:p>
        </p:txBody>
      </p:sp>
      <p:sp>
        <p:nvSpPr>
          <p:cNvPr id="6" name="Arrow: Up 5">
            <a:extLst>
              <a:ext uri="{FF2B5EF4-FFF2-40B4-BE49-F238E27FC236}">
                <a16:creationId xmlns:a16="http://schemas.microsoft.com/office/drawing/2014/main" id="{4E152773-A5D3-BF76-FA9A-E2DADD9B0870}"/>
              </a:ext>
            </a:extLst>
          </p:cNvPr>
          <p:cNvSpPr/>
          <p:nvPr/>
        </p:nvSpPr>
        <p:spPr>
          <a:xfrm rot="3728624">
            <a:off x="1237130" y="357691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F5D1694-7E77-7E25-962D-DD4F509B1F4B}"/>
              </a:ext>
            </a:extLst>
          </p:cNvPr>
          <p:cNvSpPr txBox="1"/>
          <p:nvPr/>
        </p:nvSpPr>
        <p:spPr>
          <a:xfrm>
            <a:off x="1202726" y="4896618"/>
            <a:ext cx="2172486" cy="923330"/>
          </a:xfrm>
          <a:prstGeom prst="rect">
            <a:avLst/>
          </a:prstGeom>
          <a:noFill/>
        </p:spPr>
        <p:txBody>
          <a:bodyPr wrap="square" rtlCol="0">
            <a:spAutoFit/>
          </a:bodyPr>
          <a:lstStyle/>
          <a:p>
            <a:r>
              <a:rPr lang="en-US" dirty="0"/>
              <a:t>Axles will stick out here just like the picture shows</a:t>
            </a:r>
          </a:p>
        </p:txBody>
      </p:sp>
      <p:sp>
        <p:nvSpPr>
          <p:cNvPr id="9" name="TextBox 8">
            <a:extLst>
              <a:ext uri="{FF2B5EF4-FFF2-40B4-BE49-F238E27FC236}">
                <a16:creationId xmlns:a16="http://schemas.microsoft.com/office/drawing/2014/main" id="{1B0EDC6D-7816-2319-9C99-5EDAF0BB6CD8}"/>
              </a:ext>
            </a:extLst>
          </p:cNvPr>
          <p:cNvSpPr txBox="1"/>
          <p:nvPr/>
        </p:nvSpPr>
        <p:spPr>
          <a:xfrm>
            <a:off x="1846630" y="1193605"/>
            <a:ext cx="423514" cy="369332"/>
          </a:xfrm>
          <a:prstGeom prst="rect">
            <a:avLst/>
          </a:prstGeom>
          <a:solidFill>
            <a:schemeClr val="accent2"/>
          </a:solidFill>
        </p:spPr>
        <p:txBody>
          <a:bodyPr wrap="none" rtlCol="0">
            <a:spAutoFit/>
          </a:bodyPr>
          <a:lstStyle/>
          <a:p>
            <a:r>
              <a:rPr lang="en-US" dirty="0"/>
              <a:t>5L</a:t>
            </a:r>
          </a:p>
        </p:txBody>
      </p:sp>
    </p:spTree>
    <p:extLst>
      <p:ext uri="{BB962C8B-B14F-4D97-AF65-F5344CB8AC3E}">
        <p14:creationId xmlns:p14="http://schemas.microsoft.com/office/powerpoint/2010/main" val="3815260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2_1x">
            <a:extLst>
              <a:ext uri="{FF2B5EF4-FFF2-40B4-BE49-F238E27FC236}">
                <a16:creationId xmlns:a16="http://schemas.microsoft.com/office/drawing/2014/main" id="{B62C47FE-1E8D-A677-FDAD-31ABD271F53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2502051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3_1x">
            <a:extLst>
              <a:ext uri="{FF2B5EF4-FFF2-40B4-BE49-F238E27FC236}">
                <a16:creationId xmlns:a16="http://schemas.microsoft.com/office/drawing/2014/main" id="{1D8AE979-D015-47D9-2128-D0A5D103828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EBC04EDF-B638-F742-FEA2-D04E518E2C2D}"/>
              </a:ext>
            </a:extLst>
          </p:cNvPr>
          <p:cNvSpPr txBox="1"/>
          <p:nvPr/>
        </p:nvSpPr>
        <p:spPr>
          <a:xfrm>
            <a:off x="3598770" y="766047"/>
            <a:ext cx="4844302" cy="646331"/>
          </a:xfrm>
          <a:prstGeom prst="rect">
            <a:avLst/>
          </a:prstGeom>
          <a:noFill/>
        </p:spPr>
        <p:txBody>
          <a:bodyPr wrap="square">
            <a:spAutoFit/>
          </a:bodyPr>
          <a:lstStyle/>
          <a:p>
            <a:r>
              <a:rPr lang="en-US" dirty="0"/>
              <a:t>This frame is very important, but you may not understand why until next year!</a:t>
            </a:r>
          </a:p>
        </p:txBody>
      </p:sp>
    </p:spTree>
    <p:extLst>
      <p:ext uri="{BB962C8B-B14F-4D97-AF65-F5344CB8AC3E}">
        <p14:creationId xmlns:p14="http://schemas.microsoft.com/office/powerpoint/2010/main" val="3252500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4_1x">
            <a:extLst>
              <a:ext uri="{FF2B5EF4-FFF2-40B4-BE49-F238E27FC236}">
                <a16:creationId xmlns:a16="http://schemas.microsoft.com/office/drawing/2014/main" id="{43CE2991-60D6-D62E-D077-069C2AB8CB64}"/>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E8E2E96A-F142-A417-D735-700BA0DFDFF2}"/>
              </a:ext>
            </a:extLst>
          </p:cNvPr>
          <p:cNvSpPr txBox="1"/>
          <p:nvPr/>
        </p:nvSpPr>
        <p:spPr>
          <a:xfrm>
            <a:off x="1808629" y="4921624"/>
            <a:ext cx="1157689" cy="369332"/>
          </a:xfrm>
          <a:prstGeom prst="rect">
            <a:avLst/>
          </a:prstGeom>
          <a:noFill/>
        </p:spPr>
        <p:txBody>
          <a:bodyPr wrap="none" rtlCol="0">
            <a:spAutoFit/>
          </a:bodyPr>
          <a:lstStyle/>
          <a:p>
            <a:r>
              <a:rPr lang="en-US" dirty="0"/>
              <a:t>Right side</a:t>
            </a:r>
          </a:p>
        </p:txBody>
      </p:sp>
      <p:sp>
        <p:nvSpPr>
          <p:cNvPr id="5" name="TextBox 4">
            <a:extLst>
              <a:ext uri="{FF2B5EF4-FFF2-40B4-BE49-F238E27FC236}">
                <a16:creationId xmlns:a16="http://schemas.microsoft.com/office/drawing/2014/main" id="{FFF73E45-74AE-EB48-6FC4-92B5F5529CC6}"/>
              </a:ext>
            </a:extLst>
          </p:cNvPr>
          <p:cNvSpPr txBox="1"/>
          <p:nvPr/>
        </p:nvSpPr>
        <p:spPr>
          <a:xfrm>
            <a:off x="6795247" y="1920689"/>
            <a:ext cx="1032975" cy="369332"/>
          </a:xfrm>
          <a:prstGeom prst="rect">
            <a:avLst/>
          </a:prstGeom>
          <a:noFill/>
        </p:spPr>
        <p:txBody>
          <a:bodyPr wrap="none" rtlCol="0">
            <a:spAutoFit/>
          </a:bodyPr>
          <a:lstStyle/>
          <a:p>
            <a:r>
              <a:rPr lang="en-US" dirty="0"/>
              <a:t>Left side</a:t>
            </a:r>
          </a:p>
        </p:txBody>
      </p:sp>
      <p:sp>
        <p:nvSpPr>
          <p:cNvPr id="6" name="Arrow: Up 5">
            <a:extLst>
              <a:ext uri="{FF2B5EF4-FFF2-40B4-BE49-F238E27FC236}">
                <a16:creationId xmlns:a16="http://schemas.microsoft.com/office/drawing/2014/main" id="{11418D81-FE09-F026-9677-B7AC3747B678}"/>
              </a:ext>
            </a:extLst>
          </p:cNvPr>
          <p:cNvSpPr/>
          <p:nvPr/>
        </p:nvSpPr>
        <p:spPr>
          <a:xfrm rot="7043227">
            <a:off x="6707145" y="4551650"/>
            <a:ext cx="578223" cy="122368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4B3D9BD-C48C-7A80-003A-7122DBDE9C49}"/>
              </a:ext>
            </a:extLst>
          </p:cNvPr>
          <p:cNvSpPr txBox="1"/>
          <p:nvPr/>
        </p:nvSpPr>
        <p:spPr>
          <a:xfrm>
            <a:off x="7604310" y="5163491"/>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2423148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5_1x">
            <a:extLst>
              <a:ext uri="{FF2B5EF4-FFF2-40B4-BE49-F238E27FC236}">
                <a16:creationId xmlns:a16="http://schemas.microsoft.com/office/drawing/2014/main" id="{60C2FFF1-9B74-1C7E-3CEC-AE05B52B752E}"/>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4094408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6_1x">
            <a:extLst>
              <a:ext uri="{FF2B5EF4-FFF2-40B4-BE49-F238E27FC236}">
                <a16:creationId xmlns:a16="http://schemas.microsoft.com/office/drawing/2014/main" id="{E64F242F-46A2-EAAB-491C-32C7D05112C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F9BD03B7-28E4-A85E-9E0A-62C78EA68C86}"/>
              </a:ext>
            </a:extLst>
          </p:cNvPr>
          <p:cNvSpPr txBox="1"/>
          <p:nvPr/>
        </p:nvSpPr>
        <p:spPr>
          <a:xfrm>
            <a:off x="2164976" y="712694"/>
            <a:ext cx="3225498" cy="369332"/>
          </a:xfrm>
          <a:prstGeom prst="rect">
            <a:avLst/>
          </a:prstGeom>
          <a:noFill/>
        </p:spPr>
        <p:txBody>
          <a:bodyPr wrap="none" rtlCol="0">
            <a:spAutoFit/>
          </a:bodyPr>
          <a:lstStyle/>
          <a:p>
            <a:r>
              <a:rPr lang="en-US" dirty="0"/>
              <a:t>We call this piece a “hammer”.</a:t>
            </a:r>
          </a:p>
        </p:txBody>
      </p:sp>
      <p:pic>
        <p:nvPicPr>
          <p:cNvPr id="1026" name="Picture 2" descr="Mjolnir (Object) - Comic Vine">
            <a:extLst>
              <a:ext uri="{FF2B5EF4-FFF2-40B4-BE49-F238E27FC236}">
                <a16:creationId xmlns:a16="http://schemas.microsoft.com/office/drawing/2014/main" id="{AEF72701-9092-84B9-6776-D7B974FEAD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9814" y="514541"/>
            <a:ext cx="1838420" cy="1134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884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7_1x">
            <a:extLst>
              <a:ext uri="{FF2B5EF4-FFF2-40B4-BE49-F238E27FC236}">
                <a16:creationId xmlns:a16="http://schemas.microsoft.com/office/drawing/2014/main" id="{F8135560-4D61-8247-2D57-B3CAD2A42582}"/>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DAD845CD-C1CC-CD9E-00E7-479B3E8287CA}"/>
              </a:ext>
            </a:extLst>
          </p:cNvPr>
          <p:cNvSpPr txBox="1"/>
          <p:nvPr/>
        </p:nvSpPr>
        <p:spPr>
          <a:xfrm>
            <a:off x="1398494" y="1808630"/>
            <a:ext cx="1157689" cy="369332"/>
          </a:xfrm>
          <a:prstGeom prst="rect">
            <a:avLst/>
          </a:prstGeom>
          <a:noFill/>
        </p:spPr>
        <p:txBody>
          <a:bodyPr wrap="none" rtlCol="0">
            <a:spAutoFit/>
          </a:bodyPr>
          <a:lstStyle/>
          <a:p>
            <a:r>
              <a:rPr lang="en-US" dirty="0"/>
              <a:t>Right side</a:t>
            </a:r>
          </a:p>
        </p:txBody>
      </p:sp>
      <p:sp>
        <p:nvSpPr>
          <p:cNvPr id="5" name="TextBox 4">
            <a:extLst>
              <a:ext uri="{FF2B5EF4-FFF2-40B4-BE49-F238E27FC236}">
                <a16:creationId xmlns:a16="http://schemas.microsoft.com/office/drawing/2014/main" id="{373CE187-45BD-B3E4-4863-E50E696E8EA6}"/>
              </a:ext>
            </a:extLst>
          </p:cNvPr>
          <p:cNvSpPr txBox="1"/>
          <p:nvPr/>
        </p:nvSpPr>
        <p:spPr>
          <a:xfrm>
            <a:off x="6313394" y="4800600"/>
            <a:ext cx="1032975" cy="369332"/>
          </a:xfrm>
          <a:prstGeom prst="rect">
            <a:avLst/>
          </a:prstGeom>
          <a:noFill/>
        </p:spPr>
        <p:txBody>
          <a:bodyPr wrap="none" rtlCol="0">
            <a:spAutoFit/>
          </a:bodyPr>
          <a:lstStyle/>
          <a:p>
            <a:r>
              <a:rPr lang="en-US" dirty="0"/>
              <a:t>Left side</a:t>
            </a:r>
          </a:p>
        </p:txBody>
      </p:sp>
      <p:sp>
        <p:nvSpPr>
          <p:cNvPr id="6" name="Arrow: Up 5">
            <a:extLst>
              <a:ext uri="{FF2B5EF4-FFF2-40B4-BE49-F238E27FC236}">
                <a16:creationId xmlns:a16="http://schemas.microsoft.com/office/drawing/2014/main" id="{489BF722-6F2B-CE4C-F1A5-69D8936BF20A}"/>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C54BA1C-FF96-D291-78A5-E01C2B8A0751}"/>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868869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8_1x">
            <a:extLst>
              <a:ext uri="{FF2B5EF4-FFF2-40B4-BE49-F238E27FC236}">
                <a16:creationId xmlns:a16="http://schemas.microsoft.com/office/drawing/2014/main" id="{5273CC2D-4FCE-766A-72D3-3D0715DD4CF4}"/>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DDAB660E-A7AD-2444-9678-DD014C2FB615}"/>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7AF3B8A-CA87-57B7-9E54-9359049A0DEE}"/>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2527252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_1x">
            <a:extLst>
              <a:ext uri="{FF2B5EF4-FFF2-40B4-BE49-F238E27FC236}">
                <a16:creationId xmlns:a16="http://schemas.microsoft.com/office/drawing/2014/main" id="{62396D63-3039-0ED6-58B9-9F0CBF72E78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57AB80B0-7CB6-3BA4-85D1-2B1B733156AF}"/>
              </a:ext>
            </a:extLst>
          </p:cNvPr>
          <p:cNvSpPr txBox="1"/>
          <p:nvPr/>
        </p:nvSpPr>
        <p:spPr>
          <a:xfrm>
            <a:off x="4276165" y="423582"/>
            <a:ext cx="4437529" cy="2308324"/>
          </a:xfrm>
          <a:prstGeom prst="rect">
            <a:avLst/>
          </a:prstGeom>
          <a:noFill/>
        </p:spPr>
        <p:txBody>
          <a:bodyPr wrap="square" rtlCol="0">
            <a:spAutoFit/>
          </a:bodyPr>
          <a:lstStyle/>
          <a:p>
            <a:r>
              <a:rPr lang="en-US" dirty="0"/>
              <a:t>These are the "Build Plate" build instructions. All of your attachments will start with this. It is then up to you to figure out what else you need on your attachment. Everything will attach to this. You will not be able to "pin attach" anything directly to the robot, with one rare exception.</a:t>
            </a:r>
          </a:p>
        </p:txBody>
      </p:sp>
      <p:sp>
        <p:nvSpPr>
          <p:cNvPr id="6" name="TextBox 5">
            <a:extLst>
              <a:ext uri="{FF2B5EF4-FFF2-40B4-BE49-F238E27FC236}">
                <a16:creationId xmlns:a16="http://schemas.microsoft.com/office/drawing/2014/main" id="{B5999EC8-AA8A-CB01-E2E6-6A350D43D9B6}"/>
              </a:ext>
            </a:extLst>
          </p:cNvPr>
          <p:cNvSpPr txBox="1"/>
          <p:nvPr/>
        </p:nvSpPr>
        <p:spPr>
          <a:xfrm>
            <a:off x="6600826" y="2916375"/>
            <a:ext cx="2489386" cy="3416320"/>
          </a:xfrm>
          <a:prstGeom prst="rect">
            <a:avLst/>
          </a:prstGeom>
          <a:noFill/>
        </p:spPr>
        <p:txBody>
          <a:bodyPr wrap="square">
            <a:spAutoFit/>
          </a:bodyPr>
          <a:lstStyle/>
          <a:p>
            <a:r>
              <a:rPr lang="en-US" dirty="0"/>
              <a:t>The large piece is called a "frame". It is five by seven studs. The blue peg is three studs long. You will be using these pieces a lot with your robot. You should have these pieces in your colored bin of parts, but we have more in storage if you need them.</a:t>
            </a:r>
          </a:p>
        </p:txBody>
      </p:sp>
    </p:spTree>
    <p:extLst>
      <p:ext uri="{BB962C8B-B14F-4D97-AF65-F5344CB8AC3E}">
        <p14:creationId xmlns:p14="http://schemas.microsoft.com/office/powerpoint/2010/main" val="3860702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9_1x">
            <a:extLst>
              <a:ext uri="{FF2B5EF4-FFF2-40B4-BE49-F238E27FC236}">
                <a16:creationId xmlns:a16="http://schemas.microsoft.com/office/drawing/2014/main" id="{3A0FBC23-5C88-1A09-01AD-DE6248E2B3C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5F9F7D4F-7203-D5AB-6461-E5AEAE946473}"/>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663DF3D-3841-2ADA-E76D-50925E28989C}"/>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1084189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0_1x">
            <a:extLst>
              <a:ext uri="{FF2B5EF4-FFF2-40B4-BE49-F238E27FC236}">
                <a16:creationId xmlns:a16="http://schemas.microsoft.com/office/drawing/2014/main" id="{74E716CC-92D3-1A71-212E-7650A9BFBEF0}"/>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725D4444-4360-7739-9730-A094938C4AB9}"/>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7C9DE68-AF4D-A929-B36E-B4B14677A8E6}"/>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17515930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1_1x">
            <a:extLst>
              <a:ext uri="{FF2B5EF4-FFF2-40B4-BE49-F238E27FC236}">
                <a16:creationId xmlns:a16="http://schemas.microsoft.com/office/drawing/2014/main" id="{7E8A3A87-F187-ECCD-6EB1-07AD782ED133}"/>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4EBA4A65-920A-3D55-1C37-FB25D1F4B9B7}"/>
              </a:ext>
            </a:extLst>
          </p:cNvPr>
          <p:cNvSpPr txBox="1"/>
          <p:nvPr/>
        </p:nvSpPr>
        <p:spPr>
          <a:xfrm>
            <a:off x="2548217" y="1627095"/>
            <a:ext cx="546945" cy="369332"/>
          </a:xfrm>
          <a:prstGeom prst="rect">
            <a:avLst/>
          </a:prstGeom>
          <a:solidFill>
            <a:schemeClr val="accent2"/>
          </a:solidFill>
        </p:spPr>
        <p:txBody>
          <a:bodyPr wrap="none" rtlCol="0">
            <a:spAutoFit/>
          </a:bodyPr>
          <a:lstStyle/>
          <a:p>
            <a:r>
              <a:rPr lang="en-US" dirty="0"/>
              <a:t>11L</a:t>
            </a:r>
          </a:p>
        </p:txBody>
      </p:sp>
      <p:sp>
        <p:nvSpPr>
          <p:cNvPr id="5" name="Arrow: Up 4">
            <a:extLst>
              <a:ext uri="{FF2B5EF4-FFF2-40B4-BE49-F238E27FC236}">
                <a16:creationId xmlns:a16="http://schemas.microsoft.com/office/drawing/2014/main" id="{EBEF7573-140F-CC1C-B3C7-9CC421A0E603}"/>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332A163-9BF9-09D2-0628-C0998DC781F0}"/>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1197124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2_1x">
            <a:extLst>
              <a:ext uri="{FF2B5EF4-FFF2-40B4-BE49-F238E27FC236}">
                <a16:creationId xmlns:a16="http://schemas.microsoft.com/office/drawing/2014/main" id="{C808D155-1666-12EA-AC7E-D5B83B7D879A}"/>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379967AF-BE02-00C1-42BC-1BE0AD800A7D}"/>
              </a:ext>
            </a:extLst>
          </p:cNvPr>
          <p:cNvSpPr txBox="1"/>
          <p:nvPr/>
        </p:nvSpPr>
        <p:spPr>
          <a:xfrm>
            <a:off x="2588558" y="1633819"/>
            <a:ext cx="546945" cy="369332"/>
          </a:xfrm>
          <a:prstGeom prst="rect">
            <a:avLst/>
          </a:prstGeom>
          <a:solidFill>
            <a:schemeClr val="accent2"/>
          </a:solidFill>
        </p:spPr>
        <p:txBody>
          <a:bodyPr wrap="none" rtlCol="0">
            <a:spAutoFit/>
          </a:bodyPr>
          <a:lstStyle/>
          <a:p>
            <a:r>
              <a:rPr lang="en-US" dirty="0"/>
              <a:t>11L</a:t>
            </a:r>
          </a:p>
        </p:txBody>
      </p:sp>
      <p:sp>
        <p:nvSpPr>
          <p:cNvPr id="5" name="Arrow: Up 4">
            <a:extLst>
              <a:ext uri="{FF2B5EF4-FFF2-40B4-BE49-F238E27FC236}">
                <a16:creationId xmlns:a16="http://schemas.microsoft.com/office/drawing/2014/main" id="{7D980A0E-C904-5A33-2317-A7AD4E2966F1}"/>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AC3C572-9B44-CF2F-E680-8EC44553389D}"/>
              </a:ext>
            </a:extLst>
          </p:cNvPr>
          <p:cNvSpPr txBox="1"/>
          <p:nvPr/>
        </p:nvSpPr>
        <p:spPr>
          <a:xfrm>
            <a:off x="2054379" y="587171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30605763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3_1x">
            <a:extLst>
              <a:ext uri="{FF2B5EF4-FFF2-40B4-BE49-F238E27FC236}">
                <a16:creationId xmlns:a16="http://schemas.microsoft.com/office/drawing/2014/main" id="{62E5A99B-9F20-684B-4218-CDCEF24D93EF}"/>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0361FBEA-C7C6-D7C5-9EBB-88D3529ACDBC}"/>
              </a:ext>
            </a:extLst>
          </p:cNvPr>
          <p:cNvSpPr txBox="1"/>
          <p:nvPr/>
        </p:nvSpPr>
        <p:spPr>
          <a:xfrm>
            <a:off x="3403787" y="337100"/>
            <a:ext cx="4844302" cy="923330"/>
          </a:xfrm>
          <a:prstGeom prst="rect">
            <a:avLst/>
          </a:prstGeom>
          <a:noFill/>
        </p:spPr>
        <p:txBody>
          <a:bodyPr wrap="square">
            <a:spAutoFit/>
          </a:bodyPr>
          <a:lstStyle/>
          <a:p>
            <a:r>
              <a:rPr lang="en-US" dirty="0"/>
              <a:t>This is a gear and an axle. The axles will go through the center of the waffle (hard to see here, but the next page has a better picture).</a:t>
            </a:r>
          </a:p>
        </p:txBody>
      </p:sp>
      <p:sp>
        <p:nvSpPr>
          <p:cNvPr id="7" name="TextBox 6">
            <a:extLst>
              <a:ext uri="{FF2B5EF4-FFF2-40B4-BE49-F238E27FC236}">
                <a16:creationId xmlns:a16="http://schemas.microsoft.com/office/drawing/2014/main" id="{3F0BCAEC-D9CD-FB13-F827-89371D29798B}"/>
              </a:ext>
            </a:extLst>
          </p:cNvPr>
          <p:cNvSpPr txBox="1"/>
          <p:nvPr/>
        </p:nvSpPr>
        <p:spPr>
          <a:xfrm>
            <a:off x="206750" y="5260726"/>
            <a:ext cx="2758327" cy="1200329"/>
          </a:xfrm>
          <a:prstGeom prst="rect">
            <a:avLst/>
          </a:prstGeom>
          <a:noFill/>
        </p:spPr>
        <p:txBody>
          <a:bodyPr wrap="square">
            <a:spAutoFit/>
          </a:bodyPr>
          <a:lstStyle/>
          <a:p>
            <a:r>
              <a:rPr lang="en-US" dirty="0"/>
              <a:t>You will have to hold these in place until the next step (or next few steps) is/are complete</a:t>
            </a:r>
          </a:p>
        </p:txBody>
      </p:sp>
      <p:sp>
        <p:nvSpPr>
          <p:cNvPr id="9" name="TextBox 8">
            <a:extLst>
              <a:ext uri="{FF2B5EF4-FFF2-40B4-BE49-F238E27FC236}">
                <a16:creationId xmlns:a16="http://schemas.microsoft.com/office/drawing/2014/main" id="{63843059-164E-59B0-B687-ED0BA45D79CA}"/>
              </a:ext>
            </a:extLst>
          </p:cNvPr>
          <p:cNvSpPr txBox="1"/>
          <p:nvPr/>
        </p:nvSpPr>
        <p:spPr>
          <a:xfrm>
            <a:off x="2622176" y="1213573"/>
            <a:ext cx="423514" cy="369332"/>
          </a:xfrm>
          <a:prstGeom prst="rect">
            <a:avLst/>
          </a:prstGeom>
          <a:solidFill>
            <a:schemeClr val="accent2"/>
          </a:solidFill>
        </p:spPr>
        <p:txBody>
          <a:bodyPr wrap="none" rtlCol="0">
            <a:spAutoFit/>
          </a:bodyPr>
          <a:lstStyle/>
          <a:p>
            <a:r>
              <a:rPr lang="en-US" dirty="0"/>
              <a:t>5L</a:t>
            </a:r>
          </a:p>
        </p:txBody>
      </p:sp>
      <p:sp>
        <p:nvSpPr>
          <p:cNvPr id="10" name="TextBox 9">
            <a:extLst>
              <a:ext uri="{FF2B5EF4-FFF2-40B4-BE49-F238E27FC236}">
                <a16:creationId xmlns:a16="http://schemas.microsoft.com/office/drawing/2014/main" id="{9CF29E86-2D77-A859-06B3-254E76B16809}"/>
              </a:ext>
            </a:extLst>
          </p:cNvPr>
          <p:cNvSpPr txBox="1"/>
          <p:nvPr/>
        </p:nvSpPr>
        <p:spPr>
          <a:xfrm>
            <a:off x="75606" y="1876549"/>
            <a:ext cx="2758327" cy="646331"/>
          </a:xfrm>
          <a:prstGeom prst="rect">
            <a:avLst/>
          </a:prstGeom>
          <a:noFill/>
        </p:spPr>
        <p:txBody>
          <a:bodyPr wrap="square">
            <a:spAutoFit/>
          </a:bodyPr>
          <a:lstStyle/>
          <a:p>
            <a:r>
              <a:rPr lang="en-US" dirty="0"/>
              <a:t>Turn the attachment upside-down</a:t>
            </a:r>
          </a:p>
        </p:txBody>
      </p:sp>
    </p:spTree>
    <p:extLst>
      <p:ext uri="{BB962C8B-B14F-4D97-AF65-F5344CB8AC3E}">
        <p14:creationId xmlns:p14="http://schemas.microsoft.com/office/powerpoint/2010/main" val="1965478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E72D1B-1C02-AD24-F5AD-58EB7A4C24C7}"/>
              </a:ext>
            </a:extLst>
          </p:cNvPr>
          <p:cNvSpPr txBox="1"/>
          <p:nvPr/>
        </p:nvSpPr>
        <p:spPr>
          <a:xfrm>
            <a:off x="4307874" y="1154729"/>
            <a:ext cx="4350322" cy="5632311"/>
          </a:xfrm>
          <a:prstGeom prst="rect">
            <a:avLst/>
          </a:prstGeom>
          <a:noFill/>
        </p:spPr>
        <p:txBody>
          <a:bodyPr wrap="square" rtlCol="0">
            <a:spAutoFit/>
          </a:bodyPr>
          <a:lstStyle/>
          <a:p>
            <a:r>
              <a:rPr lang="en-US" dirty="0"/>
              <a:t>Remember the first slide where it talked about which way you want the axles pointed? Now is the time to make that decision. You can choose for each side to have an axle that points</a:t>
            </a:r>
          </a:p>
          <a:p>
            <a:pPr marL="342900" indent="-342900">
              <a:buAutoNum type="arabicParenR"/>
            </a:pPr>
            <a:r>
              <a:rPr lang="en-US" dirty="0"/>
              <a:t>Forward</a:t>
            </a:r>
          </a:p>
          <a:p>
            <a:pPr marL="342900" indent="-342900">
              <a:buAutoNum type="arabicParenR"/>
            </a:pPr>
            <a:r>
              <a:rPr lang="en-US" dirty="0"/>
              <a:t>Out to the left/right side</a:t>
            </a:r>
          </a:p>
          <a:p>
            <a:pPr marL="342900" indent="-342900">
              <a:buAutoNum type="arabicParenR"/>
            </a:pPr>
            <a:r>
              <a:rPr lang="en-US" dirty="0"/>
              <a:t>Straight up</a:t>
            </a:r>
          </a:p>
          <a:p>
            <a:pPr marL="342900" indent="-342900">
              <a:buAutoNum type="arabicParenR"/>
            </a:pPr>
            <a:r>
              <a:rPr lang="en-US" dirty="0"/>
              <a:t>No axle at all </a:t>
            </a:r>
          </a:p>
          <a:p>
            <a:r>
              <a:rPr lang="en-US" dirty="0"/>
              <a:t>Here we only show the forward pointing and left (or right)-pointing configuration.</a:t>
            </a:r>
          </a:p>
          <a:p>
            <a:endParaRPr lang="en-US" dirty="0"/>
          </a:p>
          <a:p>
            <a:r>
              <a:rPr lang="en-US" dirty="0"/>
              <a:t>If you need an axle pointing straight up on either side, you are basically done. Although you will probably need to adjust the axle length and use some bushings to keep the axle from falling.</a:t>
            </a:r>
          </a:p>
          <a:p>
            <a:endParaRPr lang="en-US" dirty="0"/>
          </a:p>
          <a:p>
            <a:r>
              <a:rPr lang="en-US" dirty="0"/>
              <a:t>If you aren’t sure which way you need your axles pointing, ask the coach.</a:t>
            </a:r>
          </a:p>
        </p:txBody>
      </p:sp>
      <p:pic>
        <p:nvPicPr>
          <p:cNvPr id="3" name="Picture 2">
            <a:extLst>
              <a:ext uri="{FF2B5EF4-FFF2-40B4-BE49-F238E27FC236}">
                <a16:creationId xmlns:a16="http://schemas.microsoft.com/office/drawing/2014/main" id="{6760F697-80EC-1E60-21C7-C647D1C54991}"/>
              </a:ext>
            </a:extLst>
          </p:cNvPr>
          <p:cNvPicPr>
            <a:picLocks noChangeAspect="1"/>
          </p:cNvPicPr>
          <p:nvPr/>
        </p:nvPicPr>
        <p:blipFill>
          <a:blip r:embed="rId2"/>
          <a:stretch>
            <a:fillRect/>
          </a:stretch>
        </p:blipFill>
        <p:spPr>
          <a:xfrm>
            <a:off x="675070" y="2911467"/>
            <a:ext cx="3190959" cy="2393219"/>
          </a:xfrm>
          <a:prstGeom prst="rect">
            <a:avLst/>
          </a:prstGeom>
        </p:spPr>
      </p:pic>
      <p:sp>
        <p:nvSpPr>
          <p:cNvPr id="4" name="Arrow: Up 3">
            <a:extLst>
              <a:ext uri="{FF2B5EF4-FFF2-40B4-BE49-F238E27FC236}">
                <a16:creationId xmlns:a16="http://schemas.microsoft.com/office/drawing/2014/main" id="{7CCF6A23-D9D8-8A28-5243-87D9835F6EAB}"/>
              </a:ext>
            </a:extLst>
          </p:cNvPr>
          <p:cNvSpPr/>
          <p:nvPr/>
        </p:nvSpPr>
        <p:spPr>
          <a:xfrm rot="20045302">
            <a:off x="1355216" y="2238757"/>
            <a:ext cx="578223" cy="122368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EA8A839-153E-BE5E-08BE-B029DE0120E4}"/>
              </a:ext>
            </a:extLst>
          </p:cNvPr>
          <p:cNvSpPr txBox="1"/>
          <p:nvPr/>
        </p:nvSpPr>
        <p:spPr>
          <a:xfrm>
            <a:off x="1916205" y="2342662"/>
            <a:ext cx="1003608" cy="369332"/>
          </a:xfrm>
          <a:prstGeom prst="rect">
            <a:avLst/>
          </a:prstGeom>
          <a:noFill/>
        </p:spPr>
        <p:txBody>
          <a:bodyPr wrap="none" rtlCol="0">
            <a:spAutoFit/>
          </a:bodyPr>
          <a:lstStyle/>
          <a:p>
            <a:r>
              <a:rPr lang="en-US" dirty="0"/>
              <a:t>Forward</a:t>
            </a:r>
          </a:p>
        </p:txBody>
      </p:sp>
      <p:sp>
        <p:nvSpPr>
          <p:cNvPr id="6" name="TextBox 5">
            <a:extLst>
              <a:ext uri="{FF2B5EF4-FFF2-40B4-BE49-F238E27FC236}">
                <a16:creationId xmlns:a16="http://schemas.microsoft.com/office/drawing/2014/main" id="{4664792E-8B88-C075-DB84-B13DC9ECCB26}"/>
              </a:ext>
            </a:extLst>
          </p:cNvPr>
          <p:cNvSpPr txBox="1"/>
          <p:nvPr/>
        </p:nvSpPr>
        <p:spPr>
          <a:xfrm>
            <a:off x="1015253" y="356347"/>
            <a:ext cx="6024726" cy="923330"/>
          </a:xfrm>
          <a:prstGeom prst="rect">
            <a:avLst/>
          </a:prstGeom>
          <a:noFill/>
        </p:spPr>
        <p:txBody>
          <a:bodyPr wrap="none" rtlCol="0">
            <a:spAutoFit/>
          </a:bodyPr>
          <a:lstStyle/>
          <a:p>
            <a:r>
              <a:rPr lang="en-US" sz="5400" dirty="0"/>
              <a:t>Axle Decision Time!</a:t>
            </a:r>
          </a:p>
        </p:txBody>
      </p:sp>
    </p:spTree>
    <p:extLst>
      <p:ext uri="{BB962C8B-B14F-4D97-AF65-F5344CB8AC3E}">
        <p14:creationId xmlns:p14="http://schemas.microsoft.com/office/powerpoint/2010/main" val="2240521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4_1x">
            <a:extLst>
              <a:ext uri="{FF2B5EF4-FFF2-40B4-BE49-F238E27FC236}">
                <a16:creationId xmlns:a16="http://schemas.microsoft.com/office/drawing/2014/main" id="{6D03A432-40B6-59A8-981D-74CBCA09FC9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CA651B58-194B-E759-7FD5-F19B7CA9CF69}"/>
              </a:ext>
            </a:extLst>
          </p:cNvPr>
          <p:cNvSpPr txBox="1"/>
          <p:nvPr/>
        </p:nvSpPr>
        <p:spPr>
          <a:xfrm>
            <a:off x="2407024" y="322730"/>
            <a:ext cx="4874559" cy="1200329"/>
          </a:xfrm>
          <a:prstGeom prst="rect">
            <a:avLst/>
          </a:prstGeom>
          <a:noFill/>
        </p:spPr>
        <p:txBody>
          <a:bodyPr wrap="square" rtlCol="0">
            <a:spAutoFit/>
          </a:bodyPr>
          <a:lstStyle/>
          <a:p>
            <a:r>
              <a:rPr lang="en-US" dirty="0"/>
              <a:t>We call these “short blue pegs”. See how it has one end like an axle, and the other end is just like the black pegs. Yes, there is a “long blue peg”. You used them on the very first step.</a:t>
            </a:r>
          </a:p>
        </p:txBody>
      </p:sp>
      <p:sp>
        <p:nvSpPr>
          <p:cNvPr id="5" name="Arrow: Up 4">
            <a:extLst>
              <a:ext uri="{FF2B5EF4-FFF2-40B4-BE49-F238E27FC236}">
                <a16:creationId xmlns:a16="http://schemas.microsoft.com/office/drawing/2014/main" id="{DFB4A646-F68E-D7CF-CBEA-ED2F97B4B709}"/>
              </a:ext>
            </a:extLst>
          </p:cNvPr>
          <p:cNvSpPr/>
          <p:nvPr/>
        </p:nvSpPr>
        <p:spPr>
          <a:xfrm rot="14285350">
            <a:off x="2174146" y="476025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EB74C87-7937-3AF1-B5B8-A9618181B982}"/>
              </a:ext>
            </a:extLst>
          </p:cNvPr>
          <p:cNvSpPr txBox="1"/>
          <p:nvPr/>
        </p:nvSpPr>
        <p:spPr>
          <a:xfrm>
            <a:off x="1860162" y="5808765"/>
            <a:ext cx="1003608" cy="369332"/>
          </a:xfrm>
          <a:prstGeom prst="rect">
            <a:avLst/>
          </a:prstGeom>
          <a:noFill/>
        </p:spPr>
        <p:txBody>
          <a:bodyPr wrap="none" rtlCol="0">
            <a:spAutoFit/>
          </a:bodyPr>
          <a:lstStyle/>
          <a:p>
            <a:r>
              <a:rPr lang="en-US" dirty="0"/>
              <a:t>Forward</a:t>
            </a:r>
          </a:p>
        </p:txBody>
      </p:sp>
      <p:sp>
        <p:nvSpPr>
          <p:cNvPr id="7" name="TextBox 6">
            <a:extLst>
              <a:ext uri="{FF2B5EF4-FFF2-40B4-BE49-F238E27FC236}">
                <a16:creationId xmlns:a16="http://schemas.microsoft.com/office/drawing/2014/main" id="{1EA26060-4C33-D075-D861-0FE753CCD78B}"/>
              </a:ext>
            </a:extLst>
          </p:cNvPr>
          <p:cNvSpPr txBox="1"/>
          <p:nvPr/>
        </p:nvSpPr>
        <p:spPr>
          <a:xfrm>
            <a:off x="1249335" y="1770677"/>
            <a:ext cx="1157689" cy="369332"/>
          </a:xfrm>
          <a:prstGeom prst="rect">
            <a:avLst/>
          </a:prstGeom>
          <a:noFill/>
        </p:spPr>
        <p:txBody>
          <a:bodyPr wrap="none" rtlCol="0">
            <a:spAutoFit/>
          </a:bodyPr>
          <a:lstStyle/>
          <a:p>
            <a:r>
              <a:rPr lang="en-US" dirty="0"/>
              <a:t>Right side</a:t>
            </a:r>
          </a:p>
        </p:txBody>
      </p:sp>
      <p:sp>
        <p:nvSpPr>
          <p:cNvPr id="8" name="TextBox 7">
            <a:extLst>
              <a:ext uri="{FF2B5EF4-FFF2-40B4-BE49-F238E27FC236}">
                <a16:creationId xmlns:a16="http://schemas.microsoft.com/office/drawing/2014/main" id="{2AE0C48F-053C-0FCA-93AC-3A6E58177BEF}"/>
              </a:ext>
            </a:extLst>
          </p:cNvPr>
          <p:cNvSpPr txBox="1"/>
          <p:nvPr/>
        </p:nvSpPr>
        <p:spPr>
          <a:xfrm>
            <a:off x="6713562" y="4334372"/>
            <a:ext cx="1032975" cy="369332"/>
          </a:xfrm>
          <a:prstGeom prst="rect">
            <a:avLst/>
          </a:prstGeom>
          <a:noFill/>
        </p:spPr>
        <p:txBody>
          <a:bodyPr wrap="none" rtlCol="0">
            <a:spAutoFit/>
          </a:bodyPr>
          <a:lstStyle/>
          <a:p>
            <a:r>
              <a:rPr lang="en-US" dirty="0"/>
              <a:t>Left side</a:t>
            </a:r>
          </a:p>
        </p:txBody>
      </p:sp>
      <p:cxnSp>
        <p:nvCxnSpPr>
          <p:cNvPr id="10" name="Straight Arrow Connector 9">
            <a:extLst>
              <a:ext uri="{FF2B5EF4-FFF2-40B4-BE49-F238E27FC236}">
                <a16:creationId xmlns:a16="http://schemas.microsoft.com/office/drawing/2014/main" id="{03796C76-C08A-262E-CF90-514DC6F40470}"/>
              </a:ext>
            </a:extLst>
          </p:cNvPr>
          <p:cNvCxnSpPr/>
          <p:nvPr/>
        </p:nvCxnSpPr>
        <p:spPr>
          <a:xfrm flipH="1">
            <a:off x="4844303" y="1955343"/>
            <a:ext cx="1946462" cy="9533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D9EED63C-490B-664D-70B0-9423DDD682F7}"/>
              </a:ext>
            </a:extLst>
          </p:cNvPr>
          <p:cNvSpPr txBox="1"/>
          <p:nvPr/>
        </p:nvSpPr>
        <p:spPr>
          <a:xfrm>
            <a:off x="6790765" y="1264345"/>
            <a:ext cx="1694330" cy="1477328"/>
          </a:xfrm>
          <a:prstGeom prst="rect">
            <a:avLst/>
          </a:prstGeom>
          <a:noFill/>
        </p:spPr>
        <p:txBody>
          <a:bodyPr wrap="square" rtlCol="0">
            <a:spAutoFit/>
          </a:bodyPr>
          <a:lstStyle/>
          <a:p>
            <a:r>
              <a:rPr lang="en-US" dirty="0"/>
              <a:t>Here we are going to have an axle that points out the front</a:t>
            </a:r>
          </a:p>
        </p:txBody>
      </p:sp>
      <p:cxnSp>
        <p:nvCxnSpPr>
          <p:cNvPr id="12" name="Straight Arrow Connector 11">
            <a:extLst>
              <a:ext uri="{FF2B5EF4-FFF2-40B4-BE49-F238E27FC236}">
                <a16:creationId xmlns:a16="http://schemas.microsoft.com/office/drawing/2014/main" id="{C97C68A3-A5E2-52A3-F9FA-DAE65D9C5F37}"/>
              </a:ext>
            </a:extLst>
          </p:cNvPr>
          <p:cNvCxnSpPr>
            <a:cxnSpLocks/>
          </p:cNvCxnSpPr>
          <p:nvPr/>
        </p:nvCxnSpPr>
        <p:spPr>
          <a:xfrm flipH="1" flipV="1">
            <a:off x="5768788" y="3590365"/>
            <a:ext cx="1429871" cy="2142821"/>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965F76EA-18CF-15DD-D47E-D4570D7826E6}"/>
              </a:ext>
            </a:extLst>
          </p:cNvPr>
          <p:cNvSpPr txBox="1"/>
          <p:nvPr/>
        </p:nvSpPr>
        <p:spPr>
          <a:xfrm>
            <a:off x="7198659" y="5042188"/>
            <a:ext cx="1694330" cy="1477328"/>
          </a:xfrm>
          <a:prstGeom prst="rect">
            <a:avLst/>
          </a:prstGeom>
          <a:noFill/>
        </p:spPr>
        <p:txBody>
          <a:bodyPr wrap="square" rtlCol="0">
            <a:spAutoFit/>
          </a:bodyPr>
          <a:lstStyle/>
          <a:p>
            <a:r>
              <a:rPr lang="en-US" dirty="0"/>
              <a:t>Here we are going to have an axle that points out the left side</a:t>
            </a:r>
          </a:p>
        </p:txBody>
      </p:sp>
    </p:spTree>
    <p:extLst>
      <p:ext uri="{BB962C8B-B14F-4D97-AF65-F5344CB8AC3E}">
        <p14:creationId xmlns:p14="http://schemas.microsoft.com/office/powerpoint/2010/main" val="1289661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5_1x">
            <a:extLst>
              <a:ext uri="{FF2B5EF4-FFF2-40B4-BE49-F238E27FC236}">
                <a16:creationId xmlns:a16="http://schemas.microsoft.com/office/drawing/2014/main" id="{7450A975-4240-02E3-0DD1-99414820E9F2}"/>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D1B70CD9-DAE4-0A15-C82B-FDF19A4B6EF8}"/>
              </a:ext>
            </a:extLst>
          </p:cNvPr>
          <p:cNvSpPr txBox="1"/>
          <p:nvPr/>
        </p:nvSpPr>
        <p:spPr>
          <a:xfrm>
            <a:off x="2494429" y="699247"/>
            <a:ext cx="3193677" cy="923330"/>
          </a:xfrm>
          <a:prstGeom prst="rect">
            <a:avLst/>
          </a:prstGeom>
          <a:noFill/>
        </p:spPr>
        <p:txBody>
          <a:bodyPr wrap="square" rtlCol="0">
            <a:spAutoFit/>
          </a:bodyPr>
          <a:lstStyle/>
          <a:p>
            <a:r>
              <a:rPr lang="en-US" dirty="0"/>
              <a:t>Some people call these “forks” because they look like a tuning fork</a:t>
            </a:r>
          </a:p>
        </p:txBody>
      </p:sp>
      <p:pic>
        <p:nvPicPr>
          <p:cNvPr id="2050" name="Picture 2" descr="Pocket Tuning Fork">
            <a:extLst>
              <a:ext uri="{FF2B5EF4-FFF2-40B4-BE49-F238E27FC236}">
                <a16:creationId xmlns:a16="http://schemas.microsoft.com/office/drawing/2014/main" id="{99F487A7-9E47-AC0B-43EB-471896EF4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5341" y="221876"/>
            <a:ext cx="1580029" cy="1580029"/>
          </a:xfrm>
          <a:prstGeom prst="rect">
            <a:avLst/>
          </a:prstGeom>
          <a:noFill/>
          <a:extLst>
            <a:ext uri="{909E8E84-426E-40DD-AFC4-6F175D3DCCD1}">
              <a14:hiddenFill xmlns:a14="http://schemas.microsoft.com/office/drawing/2010/main">
                <a:solidFill>
                  <a:srgbClr val="FFFFFF"/>
                </a:solidFill>
              </a14:hiddenFill>
            </a:ext>
          </a:extLst>
        </p:spPr>
      </p:pic>
      <p:sp>
        <p:nvSpPr>
          <p:cNvPr id="5" name="Arrow: Up 4">
            <a:extLst>
              <a:ext uri="{FF2B5EF4-FFF2-40B4-BE49-F238E27FC236}">
                <a16:creationId xmlns:a16="http://schemas.microsoft.com/office/drawing/2014/main" id="{017F6EFD-9329-DDE8-056D-746AE5F725FC}"/>
              </a:ext>
            </a:extLst>
          </p:cNvPr>
          <p:cNvSpPr/>
          <p:nvPr/>
        </p:nvSpPr>
        <p:spPr>
          <a:xfrm rot="3549908">
            <a:off x="6739422" y="1734671"/>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F900C32-0635-BA2F-9D5A-171B2BA0ABFB}"/>
              </a:ext>
            </a:extLst>
          </p:cNvPr>
          <p:cNvSpPr txBox="1"/>
          <p:nvPr/>
        </p:nvSpPr>
        <p:spPr>
          <a:xfrm>
            <a:off x="7337701" y="2592924"/>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29358615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6_1x">
            <a:extLst>
              <a:ext uri="{FF2B5EF4-FFF2-40B4-BE49-F238E27FC236}">
                <a16:creationId xmlns:a16="http://schemas.microsoft.com/office/drawing/2014/main" id="{396AC988-C248-A8F5-1399-ED236BCAD075}"/>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02862F07-5C87-EC13-5670-7978BFA564AE}"/>
              </a:ext>
            </a:extLst>
          </p:cNvPr>
          <p:cNvSpPr txBox="1"/>
          <p:nvPr/>
        </p:nvSpPr>
        <p:spPr>
          <a:xfrm>
            <a:off x="2259106" y="524435"/>
            <a:ext cx="3301253" cy="923330"/>
          </a:xfrm>
          <a:prstGeom prst="rect">
            <a:avLst/>
          </a:prstGeom>
          <a:noFill/>
        </p:spPr>
        <p:txBody>
          <a:bodyPr wrap="square" rtlCol="0">
            <a:spAutoFit/>
          </a:bodyPr>
          <a:lstStyle/>
          <a:p>
            <a:r>
              <a:rPr lang="en-US" dirty="0"/>
              <a:t>This is called a “bevel gear” and it is used to make gears at right angles.</a:t>
            </a:r>
          </a:p>
        </p:txBody>
      </p:sp>
      <p:sp>
        <p:nvSpPr>
          <p:cNvPr id="5" name="Arrow: Up 4">
            <a:extLst>
              <a:ext uri="{FF2B5EF4-FFF2-40B4-BE49-F238E27FC236}">
                <a16:creationId xmlns:a16="http://schemas.microsoft.com/office/drawing/2014/main" id="{B938E9EA-7248-CB3B-441D-0ABE7C0DCFB5}"/>
              </a:ext>
            </a:extLst>
          </p:cNvPr>
          <p:cNvSpPr/>
          <p:nvPr/>
        </p:nvSpPr>
        <p:spPr>
          <a:xfrm rot="3549908">
            <a:off x="6739422" y="1734671"/>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9EB0EC9-3E1A-F4AB-9BC1-F7B57C575768}"/>
              </a:ext>
            </a:extLst>
          </p:cNvPr>
          <p:cNvSpPr txBox="1"/>
          <p:nvPr/>
        </p:nvSpPr>
        <p:spPr>
          <a:xfrm>
            <a:off x="7337701" y="2592924"/>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3421664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7_1x">
            <a:extLst>
              <a:ext uri="{FF2B5EF4-FFF2-40B4-BE49-F238E27FC236}">
                <a16:creationId xmlns:a16="http://schemas.microsoft.com/office/drawing/2014/main" id="{F9D5626F-7269-B601-878F-5F567474E76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40C0B96A-B476-7B6A-2927-635A65CA20D8}"/>
              </a:ext>
            </a:extLst>
          </p:cNvPr>
          <p:cNvSpPr txBox="1"/>
          <p:nvPr/>
        </p:nvSpPr>
        <p:spPr>
          <a:xfrm>
            <a:off x="5056340" y="949584"/>
            <a:ext cx="2770094" cy="1200329"/>
          </a:xfrm>
          <a:prstGeom prst="rect">
            <a:avLst/>
          </a:prstGeom>
          <a:noFill/>
        </p:spPr>
        <p:txBody>
          <a:bodyPr wrap="square" rtlCol="0">
            <a:spAutoFit/>
          </a:bodyPr>
          <a:lstStyle/>
          <a:p>
            <a:r>
              <a:rPr lang="en-US" dirty="0"/>
              <a:t>Adjust the axle length to whatever you need. Use bushings to hold everything in place.</a:t>
            </a:r>
          </a:p>
        </p:txBody>
      </p:sp>
      <p:sp>
        <p:nvSpPr>
          <p:cNvPr id="5" name="TextBox 4">
            <a:extLst>
              <a:ext uri="{FF2B5EF4-FFF2-40B4-BE49-F238E27FC236}">
                <a16:creationId xmlns:a16="http://schemas.microsoft.com/office/drawing/2014/main" id="{ADAE4965-9FEE-E6DC-485F-AF2FFFD2AAE7}"/>
              </a:ext>
            </a:extLst>
          </p:cNvPr>
          <p:cNvSpPr txBox="1"/>
          <p:nvPr/>
        </p:nvSpPr>
        <p:spPr>
          <a:xfrm>
            <a:off x="3556747" y="1549749"/>
            <a:ext cx="530915" cy="369332"/>
          </a:xfrm>
          <a:prstGeom prst="rect">
            <a:avLst/>
          </a:prstGeom>
          <a:solidFill>
            <a:schemeClr val="accent2"/>
          </a:solidFill>
        </p:spPr>
        <p:txBody>
          <a:bodyPr wrap="none" rtlCol="0">
            <a:spAutoFit/>
          </a:bodyPr>
          <a:lstStyle/>
          <a:p>
            <a:r>
              <a:rPr lang="en-US" dirty="0"/>
              <a:t>??L</a:t>
            </a:r>
          </a:p>
        </p:txBody>
      </p:sp>
      <p:sp>
        <p:nvSpPr>
          <p:cNvPr id="6" name="Arrow: Up 5">
            <a:extLst>
              <a:ext uri="{FF2B5EF4-FFF2-40B4-BE49-F238E27FC236}">
                <a16:creationId xmlns:a16="http://schemas.microsoft.com/office/drawing/2014/main" id="{F4D0B282-DBA7-CD2E-6110-DBE4037B0029}"/>
              </a:ext>
            </a:extLst>
          </p:cNvPr>
          <p:cNvSpPr/>
          <p:nvPr/>
        </p:nvSpPr>
        <p:spPr>
          <a:xfrm rot="3549908">
            <a:off x="7115940" y="2501154"/>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722F2AB-55A7-9E13-7144-58F1C8FC258F}"/>
              </a:ext>
            </a:extLst>
          </p:cNvPr>
          <p:cNvSpPr txBox="1"/>
          <p:nvPr/>
        </p:nvSpPr>
        <p:spPr>
          <a:xfrm>
            <a:off x="7714219" y="3359407"/>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3145801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_1x">
            <a:extLst>
              <a:ext uri="{FF2B5EF4-FFF2-40B4-BE49-F238E27FC236}">
                <a16:creationId xmlns:a16="http://schemas.microsoft.com/office/drawing/2014/main" id="{B660A5F8-63BA-2FB4-5544-07999E83464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3145661D-CB68-6D60-6EB9-126AD7B7E571}"/>
              </a:ext>
            </a:extLst>
          </p:cNvPr>
          <p:cNvSpPr txBox="1"/>
          <p:nvPr/>
        </p:nvSpPr>
        <p:spPr>
          <a:xfrm>
            <a:off x="2802031" y="284006"/>
            <a:ext cx="5817533" cy="2031325"/>
          </a:xfrm>
          <a:prstGeom prst="rect">
            <a:avLst/>
          </a:prstGeom>
          <a:noFill/>
        </p:spPr>
        <p:txBody>
          <a:bodyPr wrap="square">
            <a:spAutoFit/>
          </a:bodyPr>
          <a:lstStyle/>
          <a:p>
            <a:r>
              <a:rPr lang="en-US" dirty="0"/>
              <a:t>This is called a "beam", but Lego usually calls them "</a:t>
            </a:r>
            <a:r>
              <a:rPr lang="en-US" dirty="0" err="1"/>
              <a:t>liftarms</a:t>
            </a:r>
            <a:r>
              <a:rPr lang="en-US" dirty="0"/>
              <a:t>". You can get this piece from your colored bin of parts. They come in sizes from three to fifteen studs in length, but all odd numbers. However, there is one even numbered beam. Do you know which one? Hint: this is sort of a trick question. By the way, we also have "beams" that are one stud long. We call them "one-beams"</a:t>
            </a:r>
          </a:p>
        </p:txBody>
      </p:sp>
      <p:sp>
        <p:nvSpPr>
          <p:cNvPr id="6" name="TextBox 5">
            <a:extLst>
              <a:ext uri="{FF2B5EF4-FFF2-40B4-BE49-F238E27FC236}">
                <a16:creationId xmlns:a16="http://schemas.microsoft.com/office/drawing/2014/main" id="{B0832846-67BA-03DB-01B5-A5904E7E2223}"/>
              </a:ext>
            </a:extLst>
          </p:cNvPr>
          <p:cNvSpPr txBox="1"/>
          <p:nvPr/>
        </p:nvSpPr>
        <p:spPr>
          <a:xfrm>
            <a:off x="201706" y="2037230"/>
            <a:ext cx="2427194" cy="923330"/>
          </a:xfrm>
          <a:prstGeom prst="rect">
            <a:avLst/>
          </a:prstGeom>
          <a:solidFill>
            <a:schemeClr val="accent2"/>
          </a:solidFill>
        </p:spPr>
        <p:txBody>
          <a:bodyPr wrap="square" rtlCol="0">
            <a:spAutoFit/>
          </a:bodyPr>
          <a:lstStyle/>
          <a:p>
            <a:r>
              <a:rPr lang="en-US" dirty="0"/>
              <a:t>This beam is seven studs long. We call it a seven-beam.</a:t>
            </a:r>
          </a:p>
        </p:txBody>
      </p:sp>
      <p:sp>
        <p:nvSpPr>
          <p:cNvPr id="7" name="TextBox 6">
            <a:extLst>
              <a:ext uri="{FF2B5EF4-FFF2-40B4-BE49-F238E27FC236}">
                <a16:creationId xmlns:a16="http://schemas.microsoft.com/office/drawing/2014/main" id="{C3399A84-B250-11F4-B440-45F346B2C4DC}"/>
              </a:ext>
            </a:extLst>
          </p:cNvPr>
          <p:cNvSpPr txBox="1"/>
          <p:nvPr/>
        </p:nvSpPr>
        <p:spPr>
          <a:xfrm>
            <a:off x="1895048" y="1411942"/>
            <a:ext cx="423514" cy="369332"/>
          </a:xfrm>
          <a:prstGeom prst="rect">
            <a:avLst/>
          </a:prstGeom>
          <a:solidFill>
            <a:schemeClr val="accent2"/>
          </a:solidFill>
        </p:spPr>
        <p:txBody>
          <a:bodyPr wrap="none" rtlCol="0">
            <a:spAutoFit/>
          </a:bodyPr>
          <a:lstStyle/>
          <a:p>
            <a:r>
              <a:rPr lang="en-US" dirty="0"/>
              <a:t>7L</a:t>
            </a:r>
          </a:p>
        </p:txBody>
      </p:sp>
    </p:spTree>
    <p:extLst>
      <p:ext uri="{BB962C8B-B14F-4D97-AF65-F5344CB8AC3E}">
        <p14:creationId xmlns:p14="http://schemas.microsoft.com/office/powerpoint/2010/main" val="16567368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8_1x">
            <a:extLst>
              <a:ext uri="{FF2B5EF4-FFF2-40B4-BE49-F238E27FC236}">
                <a16:creationId xmlns:a16="http://schemas.microsoft.com/office/drawing/2014/main" id="{CAAD87F2-48A6-91E2-FAC3-0D788506B90A}"/>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52383206-E975-5923-2DEA-3A65B77349A2}"/>
              </a:ext>
            </a:extLst>
          </p:cNvPr>
          <p:cNvSpPr/>
          <p:nvPr/>
        </p:nvSpPr>
        <p:spPr>
          <a:xfrm rot="14285350">
            <a:off x="1138723" y="4531660"/>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3DFE794-8E20-8DE9-329D-93DAA13FFE12}"/>
              </a:ext>
            </a:extLst>
          </p:cNvPr>
          <p:cNvSpPr txBox="1"/>
          <p:nvPr/>
        </p:nvSpPr>
        <p:spPr>
          <a:xfrm>
            <a:off x="824739" y="5580166"/>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1162000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9_1x">
            <a:extLst>
              <a:ext uri="{FF2B5EF4-FFF2-40B4-BE49-F238E27FC236}">
                <a16:creationId xmlns:a16="http://schemas.microsoft.com/office/drawing/2014/main" id="{E6F1B3D8-53FC-71F2-59B1-8DC8036AE798}"/>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2631753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0_1x">
            <a:extLst>
              <a:ext uri="{FF2B5EF4-FFF2-40B4-BE49-F238E27FC236}">
                <a16:creationId xmlns:a16="http://schemas.microsoft.com/office/drawing/2014/main" id="{FBBD7232-ABC3-11DE-50AC-8E7D3C45810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8420A023-3CE5-30D7-3589-971D6F7D1814}"/>
              </a:ext>
            </a:extLst>
          </p:cNvPr>
          <p:cNvSpPr/>
          <p:nvPr/>
        </p:nvSpPr>
        <p:spPr>
          <a:xfrm rot="14285350">
            <a:off x="1138723" y="4531660"/>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3B1A123-7907-DEA7-B928-AA5D1BE6BA90}"/>
              </a:ext>
            </a:extLst>
          </p:cNvPr>
          <p:cNvSpPr txBox="1"/>
          <p:nvPr/>
        </p:nvSpPr>
        <p:spPr>
          <a:xfrm>
            <a:off x="824739" y="5580166"/>
            <a:ext cx="1003608" cy="369332"/>
          </a:xfrm>
          <a:prstGeom prst="rect">
            <a:avLst/>
          </a:prstGeom>
          <a:noFill/>
        </p:spPr>
        <p:txBody>
          <a:bodyPr wrap="none" rtlCol="0">
            <a:spAutoFit/>
          </a:bodyPr>
          <a:lstStyle/>
          <a:p>
            <a:r>
              <a:rPr lang="en-US" dirty="0"/>
              <a:t>Forward</a:t>
            </a:r>
          </a:p>
        </p:txBody>
      </p:sp>
      <p:sp>
        <p:nvSpPr>
          <p:cNvPr id="6" name="TextBox 5">
            <a:extLst>
              <a:ext uri="{FF2B5EF4-FFF2-40B4-BE49-F238E27FC236}">
                <a16:creationId xmlns:a16="http://schemas.microsoft.com/office/drawing/2014/main" id="{4679AE88-FCEF-F4D0-B7EE-5AF6EA80247F}"/>
              </a:ext>
            </a:extLst>
          </p:cNvPr>
          <p:cNvSpPr txBox="1"/>
          <p:nvPr/>
        </p:nvSpPr>
        <p:spPr>
          <a:xfrm>
            <a:off x="7088827" y="4589566"/>
            <a:ext cx="1032975" cy="369332"/>
          </a:xfrm>
          <a:prstGeom prst="rect">
            <a:avLst/>
          </a:prstGeom>
          <a:noFill/>
        </p:spPr>
        <p:txBody>
          <a:bodyPr wrap="none" rtlCol="0">
            <a:spAutoFit/>
          </a:bodyPr>
          <a:lstStyle/>
          <a:p>
            <a:r>
              <a:rPr lang="en-US" dirty="0"/>
              <a:t>Left side</a:t>
            </a:r>
          </a:p>
        </p:txBody>
      </p:sp>
      <p:sp>
        <p:nvSpPr>
          <p:cNvPr id="7" name="TextBox 6">
            <a:extLst>
              <a:ext uri="{FF2B5EF4-FFF2-40B4-BE49-F238E27FC236}">
                <a16:creationId xmlns:a16="http://schemas.microsoft.com/office/drawing/2014/main" id="{5BF8CA02-9C7E-2C1D-01F8-44C7CC14BA7E}"/>
              </a:ext>
            </a:extLst>
          </p:cNvPr>
          <p:cNvSpPr txBox="1"/>
          <p:nvPr/>
        </p:nvSpPr>
        <p:spPr>
          <a:xfrm>
            <a:off x="824739" y="2254261"/>
            <a:ext cx="1157689" cy="369332"/>
          </a:xfrm>
          <a:prstGeom prst="rect">
            <a:avLst/>
          </a:prstGeom>
          <a:noFill/>
        </p:spPr>
        <p:txBody>
          <a:bodyPr wrap="none" rtlCol="0">
            <a:spAutoFit/>
          </a:bodyPr>
          <a:lstStyle/>
          <a:p>
            <a:r>
              <a:rPr lang="en-US" dirty="0"/>
              <a:t>Right side</a:t>
            </a:r>
          </a:p>
        </p:txBody>
      </p:sp>
      <p:sp>
        <p:nvSpPr>
          <p:cNvPr id="8" name="TextBox 7">
            <a:extLst>
              <a:ext uri="{FF2B5EF4-FFF2-40B4-BE49-F238E27FC236}">
                <a16:creationId xmlns:a16="http://schemas.microsoft.com/office/drawing/2014/main" id="{EFAFD4B8-C7D6-4D73-95C1-F844946E55B6}"/>
              </a:ext>
            </a:extLst>
          </p:cNvPr>
          <p:cNvSpPr txBox="1"/>
          <p:nvPr/>
        </p:nvSpPr>
        <p:spPr>
          <a:xfrm>
            <a:off x="6373906" y="1694619"/>
            <a:ext cx="2770094" cy="1200329"/>
          </a:xfrm>
          <a:prstGeom prst="rect">
            <a:avLst/>
          </a:prstGeom>
          <a:noFill/>
        </p:spPr>
        <p:txBody>
          <a:bodyPr wrap="square" rtlCol="0">
            <a:spAutoFit/>
          </a:bodyPr>
          <a:lstStyle/>
          <a:p>
            <a:r>
              <a:rPr lang="en-US" dirty="0"/>
              <a:t>Adjust the axle length to whatever you need. Use bushings to hold everything in place.</a:t>
            </a:r>
          </a:p>
        </p:txBody>
      </p:sp>
      <p:sp>
        <p:nvSpPr>
          <p:cNvPr id="9" name="TextBox 8">
            <a:extLst>
              <a:ext uri="{FF2B5EF4-FFF2-40B4-BE49-F238E27FC236}">
                <a16:creationId xmlns:a16="http://schemas.microsoft.com/office/drawing/2014/main" id="{B4B82F8A-EFDA-2222-3F51-D4378A373D2D}"/>
              </a:ext>
            </a:extLst>
          </p:cNvPr>
          <p:cNvSpPr txBox="1"/>
          <p:nvPr/>
        </p:nvSpPr>
        <p:spPr>
          <a:xfrm>
            <a:off x="3556747" y="1549749"/>
            <a:ext cx="530915" cy="369332"/>
          </a:xfrm>
          <a:prstGeom prst="rect">
            <a:avLst/>
          </a:prstGeom>
          <a:solidFill>
            <a:schemeClr val="accent2"/>
          </a:solidFill>
        </p:spPr>
        <p:txBody>
          <a:bodyPr wrap="none" rtlCol="0">
            <a:spAutoFit/>
          </a:bodyPr>
          <a:lstStyle/>
          <a:p>
            <a:r>
              <a:rPr lang="en-US" dirty="0"/>
              <a:t>??L</a:t>
            </a:r>
          </a:p>
        </p:txBody>
      </p:sp>
    </p:spTree>
    <p:extLst>
      <p:ext uri="{BB962C8B-B14F-4D97-AF65-F5344CB8AC3E}">
        <p14:creationId xmlns:p14="http://schemas.microsoft.com/office/powerpoint/2010/main" val="33779590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D445F3-F920-ECB1-BB9D-41660816BDA2}"/>
              </a:ext>
            </a:extLst>
          </p:cNvPr>
          <p:cNvSpPr txBox="1"/>
          <p:nvPr/>
        </p:nvSpPr>
        <p:spPr>
          <a:xfrm>
            <a:off x="4471147" y="1196789"/>
            <a:ext cx="4410635" cy="4247317"/>
          </a:xfrm>
          <a:prstGeom prst="rect">
            <a:avLst/>
          </a:prstGeom>
          <a:noFill/>
        </p:spPr>
        <p:txBody>
          <a:bodyPr wrap="square" rtlCol="0">
            <a:spAutoFit/>
          </a:bodyPr>
          <a:lstStyle/>
          <a:p>
            <a:r>
              <a:rPr lang="en-US" dirty="0"/>
              <a:t>At this point you are pretty much done! Done with the “base attachment”, anyway. But now you need to figure out how to make your attachment do the thing that you need it to do. Maybe you need some arms on the axles. Or a claw? Or a grabber of some sort. That is all up to you. Brainstorm, ask your teammates, or ask a coach if you need help.</a:t>
            </a:r>
          </a:p>
          <a:p>
            <a:endParaRPr lang="en-US" dirty="0"/>
          </a:p>
          <a:p>
            <a:r>
              <a:rPr lang="en-US" dirty="0"/>
              <a:t>And remember, robots NEVER work perfectly the first time. Your design will almost definitely need changes, but don’t worry about that! In fact, that is what makes it FUN!</a:t>
            </a:r>
          </a:p>
        </p:txBody>
      </p:sp>
      <p:pic>
        <p:nvPicPr>
          <p:cNvPr id="4" name="Picture 3">
            <a:extLst>
              <a:ext uri="{FF2B5EF4-FFF2-40B4-BE49-F238E27FC236}">
                <a16:creationId xmlns:a16="http://schemas.microsoft.com/office/drawing/2014/main" id="{C25BD178-4C7F-CE23-1158-EF0775817407}"/>
              </a:ext>
            </a:extLst>
          </p:cNvPr>
          <p:cNvPicPr>
            <a:picLocks noChangeAspect="1"/>
          </p:cNvPicPr>
          <p:nvPr/>
        </p:nvPicPr>
        <p:blipFill>
          <a:blip r:embed="rId2"/>
          <a:stretch>
            <a:fillRect/>
          </a:stretch>
        </p:blipFill>
        <p:spPr>
          <a:xfrm>
            <a:off x="202182" y="1661068"/>
            <a:ext cx="4221900" cy="3166425"/>
          </a:xfrm>
          <a:prstGeom prst="rect">
            <a:avLst/>
          </a:prstGeom>
        </p:spPr>
      </p:pic>
    </p:spTree>
    <p:extLst>
      <p:ext uri="{BB962C8B-B14F-4D97-AF65-F5344CB8AC3E}">
        <p14:creationId xmlns:p14="http://schemas.microsoft.com/office/powerpoint/2010/main" val="35071571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1_1x">
            <a:extLst>
              <a:ext uri="{FF2B5EF4-FFF2-40B4-BE49-F238E27FC236}">
                <a16:creationId xmlns:a16="http://schemas.microsoft.com/office/drawing/2014/main" id="{767021C7-10E4-4A00-A04C-70EC9E570B0F}"/>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TextBox 3">
            <a:extLst>
              <a:ext uri="{FF2B5EF4-FFF2-40B4-BE49-F238E27FC236}">
                <a16:creationId xmlns:a16="http://schemas.microsoft.com/office/drawing/2014/main" id="{1E02D2FF-9A1D-A23B-7D6E-FD93AF8BFA51}"/>
              </a:ext>
            </a:extLst>
          </p:cNvPr>
          <p:cNvSpPr txBox="1"/>
          <p:nvPr/>
        </p:nvSpPr>
        <p:spPr>
          <a:xfrm>
            <a:off x="1593477" y="605118"/>
            <a:ext cx="3516406" cy="1477328"/>
          </a:xfrm>
          <a:prstGeom prst="rect">
            <a:avLst/>
          </a:prstGeom>
          <a:noFill/>
        </p:spPr>
        <p:txBody>
          <a:bodyPr wrap="square" rtlCol="0">
            <a:spAutoFit/>
          </a:bodyPr>
          <a:lstStyle/>
          <a:p>
            <a:r>
              <a:rPr lang="en-US" dirty="0"/>
              <a:t>There are some other ways to configure your attachment. For example, these attachments will go faster because they have a higher “gear ratio”.</a:t>
            </a:r>
          </a:p>
        </p:txBody>
      </p:sp>
      <p:sp>
        <p:nvSpPr>
          <p:cNvPr id="5" name="Rectangle 4">
            <a:extLst>
              <a:ext uri="{FF2B5EF4-FFF2-40B4-BE49-F238E27FC236}">
                <a16:creationId xmlns:a16="http://schemas.microsoft.com/office/drawing/2014/main" id="{D7F6A3D6-544E-9E0D-689C-EDA091C0CA14}"/>
              </a:ext>
            </a:extLst>
          </p:cNvPr>
          <p:cNvSpPr/>
          <p:nvPr/>
        </p:nvSpPr>
        <p:spPr>
          <a:xfrm>
            <a:off x="5822576" y="2030506"/>
            <a:ext cx="571500" cy="14791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A86276B-162A-F0DE-3A1E-CB3CFD29BE92}"/>
              </a:ext>
            </a:extLst>
          </p:cNvPr>
          <p:cNvSpPr/>
          <p:nvPr/>
        </p:nvSpPr>
        <p:spPr>
          <a:xfrm>
            <a:off x="6976410" y="2030506"/>
            <a:ext cx="571500" cy="14791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22359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2_1x">
            <a:extLst>
              <a:ext uri="{FF2B5EF4-FFF2-40B4-BE49-F238E27FC236}">
                <a16:creationId xmlns:a16="http://schemas.microsoft.com/office/drawing/2014/main" id="{0491FD2E-0B77-06D5-4F5A-BCB955F81562}"/>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10462423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3_1x">
            <a:extLst>
              <a:ext uri="{FF2B5EF4-FFF2-40B4-BE49-F238E27FC236}">
                <a16:creationId xmlns:a16="http://schemas.microsoft.com/office/drawing/2014/main" id="{19BC6319-B5A0-B039-E9A9-7DA4BB8A74E8}"/>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4056114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_1x">
            <a:extLst>
              <a:ext uri="{FF2B5EF4-FFF2-40B4-BE49-F238E27FC236}">
                <a16:creationId xmlns:a16="http://schemas.microsoft.com/office/drawing/2014/main" id="{F6B2ABA8-41CF-8146-47E0-36387338F86E}"/>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Tree>
    <p:extLst>
      <p:ext uri="{BB962C8B-B14F-4D97-AF65-F5344CB8AC3E}">
        <p14:creationId xmlns:p14="http://schemas.microsoft.com/office/powerpoint/2010/main" val="3416810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4_1x">
            <a:extLst>
              <a:ext uri="{FF2B5EF4-FFF2-40B4-BE49-F238E27FC236}">
                <a16:creationId xmlns:a16="http://schemas.microsoft.com/office/drawing/2014/main" id="{1A80A25B-4952-FC7C-9C51-6E6EB88075F2}"/>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05B89238-6A25-4C96-3B6D-1AF36CEE2709}"/>
              </a:ext>
            </a:extLst>
          </p:cNvPr>
          <p:cNvSpPr txBox="1"/>
          <p:nvPr/>
        </p:nvSpPr>
        <p:spPr>
          <a:xfrm>
            <a:off x="2375087" y="634270"/>
            <a:ext cx="4844302" cy="923330"/>
          </a:xfrm>
          <a:prstGeom prst="rect">
            <a:avLst/>
          </a:prstGeom>
          <a:noFill/>
        </p:spPr>
        <p:txBody>
          <a:bodyPr wrap="square">
            <a:spAutoFit/>
          </a:bodyPr>
          <a:lstStyle/>
          <a:p>
            <a:r>
              <a:rPr lang="en-US" dirty="0" err="1"/>
              <a:t>Ahhh</a:t>
            </a:r>
            <a:r>
              <a:rPr lang="en-US" dirty="0"/>
              <a:t>.. the black peg. We have over six thousand of them in bins but there is probably one on the floor right now!</a:t>
            </a:r>
          </a:p>
        </p:txBody>
      </p:sp>
    </p:spTree>
    <p:extLst>
      <p:ext uri="{BB962C8B-B14F-4D97-AF65-F5344CB8AC3E}">
        <p14:creationId xmlns:p14="http://schemas.microsoft.com/office/powerpoint/2010/main" val="4257139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5_1x">
            <a:extLst>
              <a:ext uri="{FF2B5EF4-FFF2-40B4-BE49-F238E27FC236}">
                <a16:creationId xmlns:a16="http://schemas.microsoft.com/office/drawing/2014/main" id="{8E150130-EECE-44DE-A3A9-6C1B5AF50DC0}"/>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02F04D81-081B-045C-1619-358A6A3099D6}"/>
              </a:ext>
            </a:extLst>
          </p:cNvPr>
          <p:cNvSpPr/>
          <p:nvPr/>
        </p:nvSpPr>
        <p:spPr>
          <a:xfrm rot="3508523">
            <a:off x="5661214" y="1921039"/>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A56794A-C4D6-1C5D-9E92-CC5029440F1E}"/>
              </a:ext>
            </a:extLst>
          </p:cNvPr>
          <p:cNvSpPr txBox="1"/>
          <p:nvPr/>
        </p:nvSpPr>
        <p:spPr>
          <a:xfrm>
            <a:off x="6581551" y="2509348"/>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4218198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6_1x">
            <a:extLst>
              <a:ext uri="{FF2B5EF4-FFF2-40B4-BE49-F238E27FC236}">
                <a16:creationId xmlns:a16="http://schemas.microsoft.com/office/drawing/2014/main" id="{FB21E0A3-6CEB-5D2A-085B-16BCB9AEBF9E}"/>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5" name="TextBox 4">
            <a:extLst>
              <a:ext uri="{FF2B5EF4-FFF2-40B4-BE49-F238E27FC236}">
                <a16:creationId xmlns:a16="http://schemas.microsoft.com/office/drawing/2014/main" id="{C1C383C0-A8EE-545F-F579-5CD1F96230B8}"/>
              </a:ext>
            </a:extLst>
          </p:cNvPr>
          <p:cNvSpPr txBox="1"/>
          <p:nvPr/>
        </p:nvSpPr>
        <p:spPr>
          <a:xfrm>
            <a:off x="2548217" y="1627095"/>
            <a:ext cx="546945" cy="369332"/>
          </a:xfrm>
          <a:prstGeom prst="rect">
            <a:avLst/>
          </a:prstGeom>
          <a:solidFill>
            <a:schemeClr val="accent2"/>
          </a:solidFill>
        </p:spPr>
        <p:txBody>
          <a:bodyPr wrap="none" rtlCol="0">
            <a:spAutoFit/>
          </a:bodyPr>
          <a:lstStyle/>
          <a:p>
            <a:r>
              <a:rPr lang="en-US" dirty="0"/>
              <a:t>11L</a:t>
            </a:r>
          </a:p>
        </p:txBody>
      </p:sp>
      <p:sp>
        <p:nvSpPr>
          <p:cNvPr id="6" name="Arrow: Up 5">
            <a:extLst>
              <a:ext uri="{FF2B5EF4-FFF2-40B4-BE49-F238E27FC236}">
                <a16:creationId xmlns:a16="http://schemas.microsoft.com/office/drawing/2014/main" id="{F4B9081A-2ED6-AE49-8982-8BCAABB58647}"/>
              </a:ext>
            </a:extLst>
          </p:cNvPr>
          <p:cNvSpPr/>
          <p:nvPr/>
        </p:nvSpPr>
        <p:spPr>
          <a:xfrm rot="3508523">
            <a:off x="5655513" y="1900867"/>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C33FE92-677D-28FA-AFC9-97C8FF0DCC13}"/>
              </a:ext>
            </a:extLst>
          </p:cNvPr>
          <p:cNvSpPr txBox="1"/>
          <p:nvPr/>
        </p:nvSpPr>
        <p:spPr>
          <a:xfrm>
            <a:off x="6575850" y="2489176"/>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1320792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7_1x">
            <a:extLst>
              <a:ext uri="{FF2B5EF4-FFF2-40B4-BE49-F238E27FC236}">
                <a16:creationId xmlns:a16="http://schemas.microsoft.com/office/drawing/2014/main" id="{9F77D49E-ADDE-C624-134D-569C6584A2F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CAE14A42-AD39-1993-EA8B-4E13D325B8E2}"/>
              </a:ext>
            </a:extLst>
          </p:cNvPr>
          <p:cNvSpPr/>
          <p:nvPr/>
        </p:nvSpPr>
        <p:spPr>
          <a:xfrm rot="3508523">
            <a:off x="5815855" y="2270662"/>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4ADA0A5-FE04-6868-9934-359826819E98}"/>
              </a:ext>
            </a:extLst>
          </p:cNvPr>
          <p:cNvSpPr txBox="1"/>
          <p:nvPr/>
        </p:nvSpPr>
        <p:spPr>
          <a:xfrm>
            <a:off x="6736192" y="2858971"/>
            <a:ext cx="1003608" cy="369332"/>
          </a:xfrm>
          <a:prstGeom prst="rect">
            <a:avLst/>
          </a:prstGeom>
          <a:noFill/>
        </p:spPr>
        <p:txBody>
          <a:bodyPr wrap="none" rtlCol="0">
            <a:spAutoFit/>
          </a:bodyPr>
          <a:lstStyle/>
          <a:p>
            <a:r>
              <a:rPr lang="en-US" dirty="0"/>
              <a:t>Forward</a:t>
            </a:r>
          </a:p>
        </p:txBody>
      </p:sp>
    </p:spTree>
    <p:extLst>
      <p:ext uri="{BB962C8B-B14F-4D97-AF65-F5344CB8AC3E}">
        <p14:creationId xmlns:p14="http://schemas.microsoft.com/office/powerpoint/2010/main" val="3699782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8_1x">
            <a:extLst>
              <a:ext uri="{FF2B5EF4-FFF2-40B4-BE49-F238E27FC236}">
                <a16:creationId xmlns:a16="http://schemas.microsoft.com/office/drawing/2014/main" id="{8BA71A04-7C4B-A114-811A-A1A1E70A9C64}"/>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73050" y="0"/>
            <a:ext cx="9688513" cy="6858000"/>
          </a:xfrm>
          <a:prstGeom prst="rect">
            <a:avLst/>
          </a:prstGeom>
        </p:spPr>
      </p:pic>
      <p:sp>
        <p:nvSpPr>
          <p:cNvPr id="4" name="Arrow: Up 3">
            <a:extLst>
              <a:ext uri="{FF2B5EF4-FFF2-40B4-BE49-F238E27FC236}">
                <a16:creationId xmlns:a16="http://schemas.microsoft.com/office/drawing/2014/main" id="{3889CCD0-01B6-A92F-7D98-70E52772924B}"/>
              </a:ext>
            </a:extLst>
          </p:cNvPr>
          <p:cNvSpPr/>
          <p:nvPr/>
        </p:nvSpPr>
        <p:spPr>
          <a:xfrm rot="14525619">
            <a:off x="2023783" y="4760261"/>
            <a:ext cx="786653" cy="117661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DCA7B18-6CC9-F2A8-0696-F581C1281332}"/>
              </a:ext>
            </a:extLst>
          </p:cNvPr>
          <p:cNvSpPr txBox="1"/>
          <p:nvPr/>
        </p:nvSpPr>
        <p:spPr>
          <a:xfrm>
            <a:off x="2755862" y="5602171"/>
            <a:ext cx="1003608" cy="369332"/>
          </a:xfrm>
          <a:prstGeom prst="rect">
            <a:avLst/>
          </a:prstGeom>
          <a:noFill/>
        </p:spPr>
        <p:txBody>
          <a:bodyPr wrap="none" rtlCol="0">
            <a:spAutoFit/>
          </a:bodyPr>
          <a:lstStyle/>
          <a:p>
            <a:r>
              <a:rPr lang="en-US" dirty="0"/>
              <a:t>Forward</a:t>
            </a:r>
          </a:p>
        </p:txBody>
      </p:sp>
      <p:pic>
        <p:nvPicPr>
          <p:cNvPr id="7" name="Picture 6">
            <a:extLst>
              <a:ext uri="{FF2B5EF4-FFF2-40B4-BE49-F238E27FC236}">
                <a16:creationId xmlns:a16="http://schemas.microsoft.com/office/drawing/2014/main" id="{A43356F6-9CE1-EF48-06A0-1B573834CA9C}"/>
              </a:ext>
            </a:extLst>
          </p:cNvPr>
          <p:cNvPicPr>
            <a:picLocks noChangeAspect="1"/>
          </p:cNvPicPr>
          <p:nvPr/>
        </p:nvPicPr>
        <p:blipFill>
          <a:blip r:embed="rId3"/>
          <a:stretch>
            <a:fillRect/>
          </a:stretch>
        </p:blipFill>
        <p:spPr>
          <a:xfrm>
            <a:off x="5883495" y="746719"/>
            <a:ext cx="2191056" cy="2191056"/>
          </a:xfrm>
          <a:prstGeom prst="rect">
            <a:avLst/>
          </a:prstGeom>
        </p:spPr>
      </p:pic>
    </p:spTree>
    <p:extLst>
      <p:ext uri="{BB962C8B-B14F-4D97-AF65-F5344CB8AC3E}">
        <p14:creationId xmlns:p14="http://schemas.microsoft.com/office/powerpoint/2010/main" val="56983128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656</TotalTime>
  <Words>1097</Words>
  <Application>Microsoft Office PowerPoint</Application>
  <PresentationFormat>On-screen Show (4:3)</PresentationFormat>
  <Paragraphs>77</Paragraphs>
  <Slides>36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Skip Morrow</dc:creator>
  <cp:lastModifiedBy>Skip Morrow</cp:lastModifiedBy>
  <cp:revision>8</cp:revision>
  <dcterms:created xsi:type="dcterms:W3CDTF">2025-03-12T11:41:11Z</dcterms:created>
  <dcterms:modified xsi:type="dcterms:W3CDTF">2025-03-12T22:37:42Z</dcterms:modified>
</cp:coreProperties>
</file>

<file path=docProps/thumbnail.jpeg>
</file>